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9" r:id="rId3"/>
    <p:sldId id="257" r:id="rId4"/>
    <p:sldId id="258" r:id="rId5"/>
    <p:sldId id="288" r:id="rId6"/>
    <p:sldId id="287" r:id="rId7"/>
    <p:sldId id="263" r:id="rId8"/>
    <p:sldId id="289" r:id="rId9"/>
    <p:sldId id="290" r:id="rId10"/>
    <p:sldId id="267" r:id="rId11"/>
    <p:sldId id="286" r:id="rId12"/>
    <p:sldId id="284" r:id="rId13"/>
    <p:sldId id="277" r:id="rId14"/>
    <p:sldId id="278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6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422" autoAdjust="0"/>
    <p:restoredTop sz="98718" autoAdjust="0"/>
  </p:normalViewPr>
  <p:slideViewPr>
    <p:cSldViewPr>
      <p:cViewPr varScale="1">
        <p:scale>
          <a:sx n="86" d="100"/>
          <a:sy n="86" d="100"/>
        </p:scale>
        <p:origin x="39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43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843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43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43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A8A55B-A9CB-2649-961E-20F93CD384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77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94E187-77CF-6C4F-8475-C5D21BF9F473}" type="slidenum">
              <a:rPr lang="en-US"/>
              <a:pPr/>
              <a:t>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51D6B1-CACC-CF4E-BB1A-3DCE431FDFA0}" type="slidenum">
              <a:rPr lang="en-US"/>
              <a:pPr/>
              <a:t>2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3A21D8-912B-DD43-9A5F-B49B5EA00420}" type="slidenum">
              <a:rPr lang="en-US"/>
              <a:pPr/>
              <a:t>3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EC6D25-E28E-4C4D-9788-D99198E1B56E}" type="slidenum">
              <a:rPr lang="en-US"/>
              <a:pPr/>
              <a:t>4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2A399B-79A4-1A4D-84CA-86F55585B255}" type="slidenum">
              <a:rPr lang="en-US"/>
              <a:pPr/>
              <a:t>7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2A6A58-398A-8548-A289-8C7D0606D54E}" type="slidenum">
              <a:rPr lang="en-US"/>
              <a:pPr/>
              <a:t>10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34B3A9A-5F51-D846-A576-88AA38E03237}" type="slidenum">
              <a:rPr lang="en-US"/>
              <a:pPr/>
              <a:t>‹#›</a:t>
            </a:fld>
            <a:endParaRPr lang="en-US" sz="1400">
              <a:latin typeface="+mn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5E90AB-EC8B-C241-B125-39D2098D34FC}" type="slidenum">
              <a:rPr lang="en-US"/>
              <a:pPr/>
              <a:t>‹#›</a:t>
            </a:fld>
            <a:endParaRPr lang="en-US" sz="1400">
              <a:latin typeface="+mn-l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669FFD-E495-D741-824C-B459379563FB}" type="slidenum">
              <a:rPr lang="en-US"/>
              <a:pPr/>
              <a:t>‹#›</a:t>
            </a:fld>
            <a:endParaRPr lang="en-US" sz="1400">
              <a:latin typeface="+mn-l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6586ABE-EACB-CE4F-9964-594931E51568}" type="slidenum">
              <a:rPr lang="en-US"/>
              <a:pPr/>
              <a:t>‹#›</a:t>
            </a:fld>
            <a:endParaRPr lang="en-US" sz="1400">
              <a:latin typeface="+mn-l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530418B-1CC4-864D-8BD9-0D9A3430935E}" type="slidenum">
              <a:rPr lang="en-US"/>
              <a:pPr/>
              <a:t>‹#›</a:t>
            </a:fld>
            <a:endParaRPr lang="en-US" sz="1400"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F08AC96-1986-2244-B875-D5FBC4916787}" type="slidenum">
              <a:rPr lang="en-US"/>
              <a:pPr/>
              <a:t>‹#›</a:t>
            </a:fld>
            <a:endParaRPr lang="en-US" sz="1400">
              <a:latin typeface="+mn-l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1568A11-6CD4-C94C-A94D-39564CD60614}" type="slidenum">
              <a:rPr lang="en-US"/>
              <a:pPr/>
              <a:t>‹#›</a:t>
            </a:fld>
            <a:endParaRPr lang="en-US" sz="1400"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8ECA580-51BB-A440-8865-BA499C1F9565}" type="slidenum">
              <a:rPr lang="en-US"/>
              <a:pPr/>
              <a:t>‹#›</a:t>
            </a:fld>
            <a:endParaRPr lang="en-US" sz="1400">
              <a:latin typeface="+mn-l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899633B-B497-534D-A188-712878030E0F}" type="slidenum">
              <a:rPr lang="en-US"/>
              <a:pPr/>
              <a:t>‹#›</a:t>
            </a:fld>
            <a:endParaRPr lang="en-US" sz="1400"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1DB0513-4617-7F49-AE39-213C275876F8}" type="slidenum">
              <a:rPr lang="en-US"/>
              <a:pPr/>
              <a:t>‹#›</a:t>
            </a:fld>
            <a:endParaRPr lang="en-US" sz="1400">
              <a:latin typeface="+mn-l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24562B-3791-AF46-A3E5-487793E14C4B}" type="slidenum">
              <a:rPr lang="en-US"/>
              <a:pPr/>
              <a:t>‹#›</a:t>
            </a:fld>
            <a:endParaRPr lang="en-US" sz="1400"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Comic Sans MS" pitchFamily="-111" charset="0"/>
              </a:defRPr>
            </a:lvl1pPr>
          </a:lstStyle>
          <a:p>
            <a:fld id="{779F186E-4EC9-E343-AAED-502D8BA3AABD}" type="slidenum">
              <a:rPr lang="en-US"/>
              <a:pPr/>
              <a:t>‹#›</a:t>
            </a:fld>
            <a:endParaRPr 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0"/>
            <a:ext cx="77724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FF0603"/>
                </a:solidFill>
                <a:latin typeface="Comic Sans MS" pitchFamily="-111" charset="0"/>
              </a:rPr>
              <a:t>A course on Basic and Translational Immunology, with emphasis on immunologic diseases and therapeutic strategies</a:t>
            </a:r>
            <a:br>
              <a:rPr lang="en-US" sz="3200" b="1" dirty="0">
                <a:solidFill>
                  <a:srgbClr val="FF0603"/>
                </a:solidFill>
                <a:latin typeface="Comic Sans MS" pitchFamily="-111" charset="0"/>
              </a:rPr>
            </a:br>
            <a:br>
              <a:rPr lang="en-US" sz="3200" b="1" dirty="0">
                <a:solidFill>
                  <a:srgbClr val="FF0603"/>
                </a:solidFill>
                <a:latin typeface="Comic Sans MS" pitchFamily="-111" charset="0"/>
              </a:rPr>
            </a:br>
            <a:r>
              <a:rPr lang="en-US" sz="2400" b="1" dirty="0">
                <a:solidFill>
                  <a:schemeClr val="tx1"/>
                </a:solidFill>
                <a:latin typeface="Comic Sans MS" pitchFamily="-111" charset="0"/>
              </a:rPr>
              <a:t>Abul K. Abbas, MD</a:t>
            </a:r>
            <a:br>
              <a:rPr lang="en-US" sz="2800" b="1" dirty="0">
                <a:solidFill>
                  <a:schemeClr val="tx1"/>
                </a:solidFill>
                <a:latin typeface="Comic Sans MS" pitchFamily="-111" charset="0"/>
              </a:rPr>
            </a:br>
            <a:r>
              <a:rPr lang="en-US" sz="2800" b="1" dirty="0">
                <a:solidFill>
                  <a:schemeClr val="tx1"/>
                </a:solidFill>
                <a:latin typeface="Comic Sans MS" pitchFamily="-111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omic Sans MS" pitchFamily="-111" charset="0"/>
              </a:rPr>
              <a:t>University of California San Francisco</a:t>
            </a:r>
            <a:endParaRPr lang="en-US" sz="2000" b="1" dirty="0">
              <a:solidFill>
                <a:schemeClr val="tx1"/>
              </a:solidFill>
              <a:latin typeface="Comic Sans MS" pitchFamily="-111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/>
          <a:p>
            <a:r>
              <a:rPr lang="en-US" sz="2400" b="1" dirty="0">
                <a:latin typeface="Comic Sans MS" pitchFamily="-111" charset="0"/>
              </a:rPr>
              <a:t>Developed as an education program of the Federation of Clinical Immunology Societies (FOCIS)</a:t>
            </a:r>
          </a:p>
        </p:txBody>
      </p:sp>
      <p:pic>
        <p:nvPicPr>
          <p:cNvPr id="4" name="Picture 1027">
            <a:extLst>
              <a:ext uri="{FF2B5EF4-FFF2-40B4-BE49-F238E27FC236}">
                <a16:creationId xmlns:a16="http://schemas.microsoft.com/office/drawing/2014/main" id="{0B6D7250-5E75-1F4E-9979-D39A96FC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20020"/>
          <a:stretch>
            <a:fillRect/>
          </a:stretch>
        </p:blipFill>
        <p:spPr bwMode="auto">
          <a:xfrm>
            <a:off x="6629400" y="497205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6">
            <a:extLst>
              <a:ext uri="{FF2B5EF4-FFF2-40B4-BE49-F238E27FC236}">
                <a16:creationId xmlns:a16="http://schemas.microsoft.com/office/drawing/2014/main" id="{6472B67D-76CB-8348-B84D-418FE09D0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791200"/>
            <a:ext cx="1435100" cy="58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Arial" charset="0"/>
                <a:ea typeface="ＭＳ Ｐゴシック" charset="-128"/>
                <a:cs typeface="ＭＳ Ｐゴシック" charset="-128"/>
              </a:rPr>
              <a:t>FOCiS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90600" y="304800"/>
            <a:ext cx="7425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11401"/>
                </a:solidFill>
                <a:latin typeface="Comic Sans MS" charset="0"/>
              </a:rPr>
              <a:t>Stages in the life history of lymphocytes </a:t>
            </a:r>
            <a:endParaRPr lang="en-US" b="1" dirty="0">
              <a:latin typeface="Helvetica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5867400"/>
            <a:ext cx="868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i="1" dirty="0">
                <a:solidFill>
                  <a:srgbClr val="000066"/>
                </a:solidFill>
                <a:latin typeface="Comic Sans MS" charset="0"/>
              </a:rPr>
              <a:t>Proliferation: expands number of antigen-specific cells Differentiation: converts lymphocytes into effective defenders</a:t>
            </a:r>
            <a:r>
              <a:rPr lang="en-US" sz="2000" b="1" i="1" dirty="0">
                <a:solidFill>
                  <a:srgbClr val="000066"/>
                </a:solidFill>
                <a:latin typeface="Helvetica" charset="0"/>
              </a:rPr>
              <a:t> </a:t>
            </a:r>
          </a:p>
        </p:txBody>
      </p:sp>
      <p:pic>
        <p:nvPicPr>
          <p:cNvPr id="9" name="Picture 8" descr="f001-011-97803233908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00"/>
            <a:ext cx="9144000" cy="462246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C1B4216-D890-6449-BCA4-09D86B110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1905000" cy="457200"/>
          </a:xfrm>
        </p:spPr>
        <p:txBody>
          <a:bodyPr/>
          <a:lstStyle/>
          <a:p>
            <a:fld id="{948FEA4E-3EA1-684C-963C-69D268E8342A}" type="slidenum">
              <a:rPr lang="en-US" sz="1400"/>
              <a:pPr/>
              <a:t>10</a:t>
            </a:fld>
            <a:endParaRPr lang="en-US" sz="1400">
              <a:latin typeface="Arial" pitchFamily="-111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ges from Basic 5e chapter 001.approved chapter-1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6858000" cy="5046170"/>
          </a:xfrm>
          <a:prstGeom prst="rect">
            <a:avLst/>
          </a:prstGeom>
        </p:spPr>
      </p:pic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762000" y="228600"/>
            <a:ext cx="73573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FF0E02"/>
                </a:solidFill>
                <a:latin typeface="Comic Sans MS" pitchFamily="26" charset="0"/>
                <a:ea typeface="ＭＳ Ｐゴシック" pitchFamily="26" charset="-128"/>
                <a:cs typeface="ＭＳ Ｐゴシック" pitchFamily="26" charset="-128"/>
              </a:rPr>
              <a:t>Accumulation of memory T cells with age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E667E0C-47CD-D948-83EF-6DC71E249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1905000" cy="457200"/>
          </a:xfrm>
        </p:spPr>
        <p:txBody>
          <a:bodyPr/>
          <a:lstStyle/>
          <a:p>
            <a:fld id="{948FEA4E-3EA1-684C-963C-69D268E8342A}" type="slidenum">
              <a:rPr lang="en-US" sz="1400"/>
              <a:pPr/>
              <a:t>11</a:t>
            </a:fld>
            <a:endParaRPr lang="en-US" sz="1400">
              <a:latin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10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945" y="0"/>
            <a:ext cx="8134010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rgbClr val="FFFFFF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05948" y="91286"/>
            <a:ext cx="62742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Comic Sans MS"/>
                <a:cs typeface="Comic Sans MS"/>
              </a:rPr>
              <a:t>Immunological basis of human disease</a:t>
            </a:r>
          </a:p>
        </p:txBody>
      </p:sp>
      <p:pic>
        <p:nvPicPr>
          <p:cNvPr id="9" name="Picture 8" descr="img-th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58" y="1716200"/>
            <a:ext cx="4613995" cy="46139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58" y="2881309"/>
            <a:ext cx="936471" cy="8605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44" y="2624790"/>
            <a:ext cx="981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Allergy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91" y="904696"/>
            <a:ext cx="710796" cy="5743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779" y="2935358"/>
            <a:ext cx="732398" cy="5701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491" y="1182790"/>
            <a:ext cx="770012" cy="655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067" y="5908275"/>
            <a:ext cx="957031" cy="6799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512" y="4646096"/>
            <a:ext cx="564880" cy="7837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519619" y="4908677"/>
            <a:ext cx="1176384" cy="11086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1410" y="3693368"/>
            <a:ext cx="856654" cy="8893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9744" y="4202486"/>
            <a:ext cx="418421" cy="8053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3660" y="902736"/>
            <a:ext cx="870113" cy="65081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03146" y="3540463"/>
            <a:ext cx="17735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Autoimmunity</a:t>
            </a:r>
          </a:p>
          <a:p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(T1D, MS, RA, IBD)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025376" y="638396"/>
            <a:ext cx="8080487" cy="5860223"/>
            <a:chOff x="1149280" y="638396"/>
            <a:chExt cx="8080487" cy="586022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6850781" y="5280451"/>
              <a:ext cx="1218168" cy="121816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800872" y="5617201"/>
              <a:ext cx="9032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FF0000"/>
                  </a:solidFill>
                  <a:latin typeface="Arial"/>
                  <a:cs typeface="Arial"/>
                </a:rPr>
                <a:t>Aging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149280" y="638396"/>
              <a:ext cx="8080487" cy="4856753"/>
              <a:chOff x="1149280" y="638396"/>
              <a:chExt cx="8080487" cy="4856753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1420971" y="3058837"/>
                <a:ext cx="9059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FF0000"/>
                    </a:solidFill>
                    <a:latin typeface="Arial"/>
                    <a:cs typeface="Arial"/>
                  </a:rPr>
                  <a:t>COPD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259609" y="638396"/>
                <a:ext cx="3444473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rgbClr val="FF0000"/>
                    </a:solidFill>
                    <a:latin typeface="Arial"/>
                    <a:cs typeface="Arial"/>
                  </a:rPr>
                  <a:t>Psychological Disorders</a:t>
                </a:r>
              </a:p>
              <a:p>
                <a:r>
                  <a:rPr lang="en-US" sz="1400" dirty="0">
                    <a:solidFill>
                      <a:srgbClr val="FF0000"/>
                    </a:solidFill>
                    <a:latin typeface="Arial"/>
                    <a:cs typeface="Arial"/>
                  </a:rPr>
                  <a:t>(Alzheimer’s, PTSD, depression, bipolar)</a:t>
                </a: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48443" y="1996431"/>
                <a:ext cx="548037" cy="780831"/>
              </a:xfrm>
              <a:prstGeom prst="rect">
                <a:avLst/>
              </a:prstGeom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1149280" y="3880459"/>
                <a:ext cx="2278692" cy="772927"/>
                <a:chOff x="1149280" y="3880459"/>
                <a:chExt cx="2278692" cy="772927"/>
              </a:xfrm>
            </p:grpSpPr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19921" y="4195024"/>
                  <a:ext cx="1200909" cy="458362"/>
                </a:xfrm>
                <a:prstGeom prst="rect">
                  <a:avLst/>
                </a:prstGeom>
              </p:spPr>
            </p:pic>
            <p:sp>
              <p:nvSpPr>
                <p:cNvPr id="37" name="TextBox 36"/>
                <p:cNvSpPr txBox="1"/>
                <p:nvPr/>
              </p:nvSpPr>
              <p:spPr>
                <a:xfrm>
                  <a:off x="1149280" y="3880459"/>
                  <a:ext cx="2278692" cy="369332"/>
                </a:xfrm>
                <a:prstGeom prst="rect">
                  <a:avLst/>
                </a:prstGeom>
                <a:solidFill>
                  <a:srgbClr val="FFFFFF">
                    <a:alpha val="70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Muscular Dystrophy</a:t>
                  </a:r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>
                <a:off x="5671196" y="5095039"/>
                <a:ext cx="1758312" cy="400110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rgbClr val="FF0000"/>
                    </a:solidFill>
                    <a:latin typeface="Arial"/>
                    <a:cs typeface="Arial"/>
                  </a:rPr>
                  <a:t>Osteoporosis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968161" y="1461243"/>
                <a:ext cx="3261606" cy="615553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rgbClr val="FF0000"/>
                    </a:solidFill>
                    <a:latin typeface="Arial"/>
                    <a:cs typeface="Arial"/>
                  </a:rPr>
                  <a:t>Cardiovascular Disease</a:t>
                </a:r>
              </a:p>
              <a:p>
                <a:r>
                  <a:rPr lang="en-US" sz="1400" dirty="0">
                    <a:solidFill>
                      <a:srgbClr val="FF0000"/>
                    </a:solidFill>
                    <a:latin typeface="Arial"/>
                    <a:cs typeface="Arial"/>
                  </a:rPr>
                  <a:t>(Atherosclerosis, hypertension, stroke)</a:t>
                </a: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2349251" y="2067305"/>
                <a:ext cx="983190" cy="1038002"/>
                <a:chOff x="2349251" y="2067305"/>
                <a:chExt cx="983190" cy="1038002"/>
              </a:xfrm>
            </p:grpSpPr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447482" y="2271674"/>
                  <a:ext cx="820295" cy="833633"/>
                </a:xfrm>
                <a:prstGeom prst="rect">
                  <a:avLst/>
                </a:prstGeom>
              </p:spPr>
            </p:pic>
            <p:sp>
              <p:nvSpPr>
                <p:cNvPr id="35" name="TextBox 34"/>
                <p:cNvSpPr txBox="1"/>
                <p:nvPr/>
              </p:nvSpPr>
              <p:spPr>
                <a:xfrm>
                  <a:off x="2349251" y="2067305"/>
                  <a:ext cx="983190" cy="369332"/>
                </a:xfrm>
                <a:prstGeom prst="rect">
                  <a:avLst/>
                </a:prstGeom>
                <a:solidFill>
                  <a:srgbClr val="FFFFFF">
                    <a:alpha val="70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>
                      <a:solidFill>
                        <a:srgbClr val="FF0000"/>
                      </a:solidFill>
                      <a:latin typeface="Arial"/>
                      <a:cs typeface="Arial"/>
                    </a:rPr>
                    <a:t>Cancer</a:t>
                  </a:r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6716165" y="2573532"/>
                <a:ext cx="2513602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rgbClr val="FF0000"/>
                    </a:solidFill>
                    <a:latin typeface="Arial"/>
                    <a:cs typeface="Arial"/>
                  </a:rPr>
                  <a:t>Metabolic Disorders</a:t>
                </a:r>
              </a:p>
              <a:p>
                <a:r>
                  <a:rPr lang="en-US" sz="1400" dirty="0">
                    <a:solidFill>
                      <a:srgbClr val="FF0000"/>
                    </a:solidFill>
                    <a:latin typeface="Arial"/>
                    <a:cs typeface="Arial"/>
                  </a:rPr>
                  <a:t>(Diabetes, Fatty liver dis.)</a:t>
                </a: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742191" y="5292317"/>
            <a:ext cx="1943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Transplantation</a:t>
            </a:r>
          </a:p>
          <a:p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Tolerance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895600" y="2819400"/>
            <a:ext cx="3014484" cy="962088"/>
            <a:chOff x="1409332" y="1314876"/>
            <a:chExt cx="3014484" cy="962088"/>
          </a:xfrm>
        </p:grpSpPr>
        <p:sp>
          <p:nvSpPr>
            <p:cNvPr id="40" name="Isosceles Triangle 39"/>
            <p:cNvSpPr/>
            <p:nvPr/>
          </p:nvSpPr>
          <p:spPr>
            <a:xfrm>
              <a:off x="2657801" y="1812278"/>
              <a:ext cx="539036" cy="464686"/>
            </a:xfrm>
            <a:prstGeom prst="triangle">
              <a:avLst/>
            </a:prstGeom>
            <a:solidFill>
              <a:srgbClr val="80000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1982523" y="1703853"/>
              <a:ext cx="1889592" cy="170385"/>
            </a:xfrm>
            <a:prstGeom prst="line">
              <a:avLst/>
            </a:prstGeom>
            <a:ln w="25400">
              <a:solidFill>
                <a:srgbClr val="800000"/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1409332" y="1314876"/>
              <a:ext cx="1287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00000"/>
                  </a:solidFill>
                  <a:latin typeface="Arial"/>
                  <a:cs typeface="Arial"/>
                </a:rPr>
                <a:t>Response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161932" y="1467276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00000"/>
                  </a:solidFill>
                  <a:latin typeface="Arial"/>
                  <a:cs typeface="Arial"/>
                </a:rPr>
                <a:t>Tolerance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5400000">
            <a:off x="1287348" y="1554318"/>
            <a:ext cx="740815" cy="93555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912499" y="1397152"/>
            <a:ext cx="2326278" cy="400110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Immune deficiency</a:t>
            </a:r>
          </a:p>
        </p:txBody>
      </p: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7AD117A8-AE64-5448-B43A-46BDB9A85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1905000" cy="457200"/>
          </a:xfrm>
        </p:spPr>
        <p:txBody>
          <a:bodyPr/>
          <a:lstStyle/>
          <a:p>
            <a:fld id="{948FEA4E-3EA1-684C-963C-69D268E8342A}" type="slidenum">
              <a:rPr lang="en-US" sz="1400"/>
              <a:pPr/>
              <a:t>12</a:t>
            </a:fld>
            <a:endParaRPr lang="en-US" sz="1400">
              <a:latin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87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Comic Sans MS"/>
                <a:cs typeface="Comic Sans MS"/>
              </a:rPr>
              <a:t>The significance of recent advances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724400"/>
          </a:xfrm>
        </p:spPr>
        <p:txBody>
          <a:bodyPr/>
          <a:lstStyle/>
          <a:p>
            <a:r>
              <a:rPr lang="en-US" sz="2800" b="1" dirty="0">
                <a:latin typeface="Comic Sans MS"/>
                <a:cs typeface="Comic Sans MS"/>
              </a:rPr>
              <a:t>Provides a solid foundation of basic principles </a:t>
            </a:r>
          </a:p>
          <a:p>
            <a:endParaRPr lang="en-US" sz="2800" b="1" dirty="0">
              <a:latin typeface="Comic Sans MS"/>
              <a:cs typeface="Comic Sans MS"/>
            </a:endParaRPr>
          </a:p>
          <a:p>
            <a:r>
              <a:rPr lang="en-US" sz="2800" b="1" dirty="0">
                <a:latin typeface="Comic Sans MS"/>
                <a:cs typeface="Comic Sans MS"/>
              </a:rPr>
              <a:t>Improved understanding of disease mechanisms </a:t>
            </a:r>
          </a:p>
          <a:p>
            <a:endParaRPr lang="en-US" sz="2800" b="1" dirty="0">
              <a:latin typeface="Comic Sans MS"/>
              <a:cs typeface="Comic Sans MS"/>
            </a:endParaRPr>
          </a:p>
          <a:p>
            <a:r>
              <a:rPr lang="en-US" sz="2800" b="1" dirty="0">
                <a:latin typeface="Comic Sans MS"/>
                <a:cs typeface="Comic Sans MS"/>
              </a:rPr>
              <a:t>Development of novel therapies </a:t>
            </a:r>
          </a:p>
          <a:p>
            <a:endParaRPr lang="en-US" sz="2800" b="1" dirty="0">
              <a:latin typeface="Comic Sans MS"/>
              <a:cs typeface="Comic Sans MS"/>
            </a:endParaRPr>
          </a:p>
          <a:p>
            <a:r>
              <a:rPr lang="en-US" sz="2800" b="1" dirty="0">
                <a:latin typeface="Comic Sans MS"/>
                <a:cs typeface="Comic Sans MS"/>
              </a:rPr>
              <a:t>Appreciation of the role of the immune system in non-immune diseases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AC667B-C326-F447-B5CB-E8431F0C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1905000" cy="457200"/>
          </a:xfrm>
        </p:spPr>
        <p:txBody>
          <a:bodyPr/>
          <a:lstStyle/>
          <a:p>
            <a:fld id="{948FEA4E-3EA1-684C-963C-69D268E8342A}" type="slidenum">
              <a:rPr lang="en-US" sz="1400"/>
              <a:pPr/>
              <a:t>13</a:t>
            </a:fld>
            <a:endParaRPr lang="en-US" sz="1400">
              <a:latin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467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152400"/>
            <a:ext cx="77724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r>
              <a:rPr lang="en-US" sz="3200" b="1">
                <a:solidFill>
                  <a:srgbClr val="FF0000"/>
                </a:solidFill>
                <a:latin typeface="Comic Sans MS"/>
                <a:cs typeface="Comic Sans MS"/>
              </a:rPr>
              <a:t>Challenges in Immunology  </a:t>
            </a:r>
            <a:br>
              <a:rPr lang="en-US" sz="3200" b="1">
                <a:solidFill>
                  <a:srgbClr val="FF0000"/>
                </a:solidFill>
                <a:latin typeface="Comic Sans MS"/>
                <a:cs typeface="Comic Sans MS"/>
              </a:rPr>
            </a:br>
            <a:endParaRPr lang="en-US" sz="28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1066800"/>
            <a:ext cx="7772400" cy="44958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800" b="1" dirty="0">
                <a:latin typeface="Comic Sans MS"/>
                <a:cs typeface="Comic Sans MS"/>
              </a:rPr>
              <a:t>Explosion of information creates complexity</a:t>
            </a:r>
          </a:p>
          <a:p>
            <a:pPr lvl="1"/>
            <a:r>
              <a:rPr lang="en-US" sz="2400" b="1" dirty="0">
                <a:latin typeface="Comic Sans MS"/>
                <a:cs typeface="Comic Sans MS"/>
              </a:rPr>
              <a:t>“Big data” is difficult to interpret, has not yet provided many useful answers </a:t>
            </a:r>
          </a:p>
          <a:p>
            <a:pPr lvl="1"/>
            <a:r>
              <a:rPr lang="en-US" sz="2400" b="1" dirty="0">
                <a:latin typeface="Comic Sans MS"/>
                <a:cs typeface="Comic Sans MS"/>
              </a:rPr>
              <a:t>Many complex cell populations and pathways </a:t>
            </a:r>
          </a:p>
          <a:p>
            <a:pPr lvl="1"/>
            <a:endParaRPr lang="en-US" sz="2400" b="1" dirty="0">
              <a:latin typeface="Comic Sans MS"/>
              <a:cs typeface="Comic Sans MS"/>
            </a:endParaRPr>
          </a:p>
          <a:p>
            <a:r>
              <a:rPr lang="en-US" sz="2800" b="1" dirty="0">
                <a:latin typeface="Comic Sans MS"/>
                <a:cs typeface="Comic Sans MS"/>
              </a:rPr>
              <a:t>Translating results from mouse to human</a:t>
            </a:r>
          </a:p>
          <a:p>
            <a:pPr lvl="1"/>
            <a:r>
              <a:rPr lang="en-US" sz="2400" b="1" dirty="0">
                <a:latin typeface="Comic Sans MS"/>
                <a:cs typeface="Comic Sans MS"/>
              </a:rPr>
              <a:t>Co-housing with dirty mice makes the immune system of lab mice more like humans </a:t>
            </a:r>
          </a:p>
          <a:p>
            <a:pPr lvl="1"/>
            <a:endParaRPr lang="en-US" sz="2400" b="1" dirty="0">
              <a:latin typeface="Comic Sans MS"/>
              <a:cs typeface="Comic Sans MS"/>
            </a:endParaRPr>
          </a:p>
          <a:p>
            <a:r>
              <a:rPr lang="en-US" sz="2800" b="1" dirty="0">
                <a:latin typeface="Comic Sans MS"/>
                <a:cs typeface="Comic Sans MS"/>
              </a:rPr>
              <a:t>Translating results from cell cultures to in vivo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1905000" cy="457200"/>
          </a:xfrm>
        </p:spPr>
        <p:txBody>
          <a:bodyPr/>
          <a:lstStyle/>
          <a:p>
            <a:fld id="{948FEA4E-3EA1-684C-963C-69D268E8342A}" type="slidenum">
              <a:rPr lang="en-US" sz="1400"/>
              <a:pPr/>
              <a:t>14</a:t>
            </a:fld>
            <a:endParaRPr lang="en-US" sz="1400">
              <a:latin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442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FEA4E-3EA1-684C-963C-69D268E8342A}" type="slidenum">
              <a:rPr lang="en-US" sz="1400"/>
              <a:pPr/>
              <a:t>2</a:t>
            </a:fld>
            <a:endParaRPr lang="en-US" sz="1400">
              <a:latin typeface="Arial" pitchFamily="-111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FF0603"/>
                </a:solidFill>
                <a:latin typeface="Comic Sans MS" pitchFamily="-111" charset="0"/>
              </a:rPr>
              <a:t>Themes of the course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696200" cy="4495800"/>
          </a:xfrm>
        </p:spPr>
        <p:txBody>
          <a:bodyPr/>
          <a:lstStyle/>
          <a:p>
            <a:r>
              <a:rPr lang="en-US" sz="2800" b="1" dirty="0">
                <a:latin typeface="Comic Sans MS" pitchFamily="-111" charset="0"/>
              </a:rPr>
              <a:t>The nomenclature of immunology</a:t>
            </a:r>
          </a:p>
          <a:p>
            <a:endParaRPr lang="en-US" sz="2800" b="1" dirty="0">
              <a:latin typeface="Comic Sans MS" pitchFamily="-111" charset="0"/>
            </a:endParaRPr>
          </a:p>
          <a:p>
            <a:r>
              <a:rPr lang="en-US" sz="2800" b="1" dirty="0">
                <a:latin typeface="Comic Sans MS" pitchFamily="-111" charset="0"/>
              </a:rPr>
              <a:t>Basic principles: mechanisms underlying immune responses</a:t>
            </a:r>
          </a:p>
          <a:p>
            <a:endParaRPr lang="en-US" sz="2800" b="1" dirty="0">
              <a:latin typeface="Comic Sans MS" pitchFamily="-111" charset="0"/>
            </a:endParaRPr>
          </a:p>
          <a:p>
            <a:r>
              <a:rPr lang="en-US" sz="2800" b="1" dirty="0">
                <a:latin typeface="Comic Sans MS" pitchFamily="-111" charset="0"/>
              </a:rPr>
              <a:t>Emerging concepts, and their potential clinical and therapeutic implications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772400" cy="4267200"/>
          </a:xfrm>
        </p:spPr>
        <p:txBody>
          <a:bodyPr/>
          <a:lstStyle/>
          <a:p>
            <a:pPr>
              <a:buNone/>
            </a:pPr>
            <a:r>
              <a:rPr lang="en-US" sz="2800" b="1" u="sng" dirty="0">
                <a:latin typeface="Comic Sans MS" pitchFamily="-111" charset="0"/>
              </a:rPr>
              <a:t>Normal functions</a:t>
            </a:r>
          </a:p>
          <a:p>
            <a:r>
              <a:rPr lang="en-US" sz="2800" b="1" dirty="0">
                <a:latin typeface="Comic Sans MS" pitchFamily="-111" charset="0"/>
              </a:rPr>
              <a:t>Defense against infections</a:t>
            </a:r>
          </a:p>
          <a:p>
            <a:r>
              <a:rPr lang="en-US" sz="2800" b="1" dirty="0">
                <a:latin typeface="Comic Sans MS" pitchFamily="-111" charset="0"/>
              </a:rPr>
              <a:t>Defense against some tumors </a:t>
            </a:r>
          </a:p>
          <a:p>
            <a:endParaRPr lang="en-US" sz="2800" b="1" dirty="0">
              <a:latin typeface="Comic Sans MS" pitchFamily="-111" charset="0"/>
            </a:endParaRPr>
          </a:p>
          <a:p>
            <a:pPr>
              <a:buNone/>
            </a:pPr>
            <a:r>
              <a:rPr lang="en-US" sz="2800" b="1" u="sng" dirty="0">
                <a:latin typeface="Comic Sans MS" pitchFamily="-111" charset="0"/>
              </a:rPr>
              <a:t>Disease and therapeutic implications</a:t>
            </a:r>
          </a:p>
          <a:p>
            <a:r>
              <a:rPr lang="en-US" sz="2800" b="1" dirty="0">
                <a:latin typeface="Comic Sans MS" pitchFamily="-111" charset="0"/>
              </a:rPr>
              <a:t>Cause of disease (autoimmunity, allergy)</a:t>
            </a:r>
          </a:p>
          <a:p>
            <a:r>
              <a:rPr lang="en-US" sz="2800" b="1" dirty="0">
                <a:latin typeface="Comic Sans MS" pitchFamily="-111" charset="0"/>
              </a:rPr>
              <a:t>Barrier to transplantation, gene therapy</a:t>
            </a:r>
          </a:p>
          <a:p>
            <a:pPr marL="0" indent="0">
              <a:buNone/>
            </a:pPr>
            <a:endParaRPr lang="en-US" sz="2800" b="1" dirty="0">
              <a:latin typeface="Comic Sans MS" pitchFamily="-111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z="3200" b="1">
                <a:solidFill>
                  <a:srgbClr val="FF0603"/>
                </a:solidFill>
                <a:latin typeface="Comic Sans MS" pitchFamily="-111" charset="0"/>
              </a:rPr>
              <a:t>What does the immune system do?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DD806-4900-7B45-9932-C9BABD9A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1905000" cy="457200"/>
          </a:xfrm>
        </p:spPr>
        <p:txBody>
          <a:bodyPr/>
          <a:lstStyle/>
          <a:p>
            <a:fld id="{948FEA4E-3EA1-684C-963C-69D268E8342A}" type="slidenum">
              <a:rPr lang="en-US" sz="1400"/>
              <a:pPr/>
              <a:t>3</a:t>
            </a:fld>
            <a:endParaRPr lang="en-US" sz="1400">
              <a:latin typeface="Arial" pitchFamily="-111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47662" y="5851525"/>
            <a:ext cx="87963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>
                <a:solidFill>
                  <a:srgbClr val="FF0603"/>
                </a:solidFill>
                <a:latin typeface="Comic Sans MS" pitchFamily="-111" charset="0"/>
              </a:rPr>
              <a:t>Innate immunity:</a:t>
            </a:r>
            <a:r>
              <a:rPr lang="en-US" sz="2000" b="1" i="1" dirty="0">
                <a:solidFill>
                  <a:srgbClr val="000066"/>
                </a:solidFill>
                <a:latin typeface="Comic Sans MS" pitchFamily="-111" charset="0"/>
              </a:rPr>
              <a:t> always present (ready to attack); many pathogenic </a:t>
            </a:r>
          </a:p>
          <a:p>
            <a:r>
              <a:rPr lang="en-US" sz="2000" b="1" i="1" dirty="0">
                <a:solidFill>
                  <a:srgbClr val="000066"/>
                </a:solidFill>
                <a:latin typeface="Comic Sans MS" pitchFamily="-111" charset="0"/>
              </a:rPr>
              <a:t>   microbes have evolved to resist innate immunity</a:t>
            </a:r>
          </a:p>
          <a:p>
            <a:r>
              <a:rPr lang="en-US" sz="2000" b="1" i="1" dirty="0">
                <a:solidFill>
                  <a:srgbClr val="FF0603"/>
                </a:solidFill>
                <a:latin typeface="Comic Sans MS" pitchFamily="-111" charset="0"/>
              </a:rPr>
              <a:t>Adaptive immunity:</a:t>
            </a:r>
            <a:r>
              <a:rPr lang="en-US" sz="2000" b="1" i="1" dirty="0">
                <a:solidFill>
                  <a:srgbClr val="000066"/>
                </a:solidFill>
                <a:latin typeface="Comic Sans MS" pitchFamily="-111" charset="0"/>
              </a:rPr>
              <a:t> stimulated by exposure </a:t>
            </a:r>
            <a:r>
              <a:rPr lang="en-US" sz="2000" b="1" i="1" dirty="0">
                <a:solidFill>
                  <a:schemeClr val="accent6"/>
                </a:solidFill>
                <a:latin typeface="Comic Sans MS" pitchFamily="-111" charset="0"/>
              </a:rPr>
              <a:t>to </a:t>
            </a:r>
            <a:r>
              <a:rPr lang="en-US" sz="2000" b="1" i="1" dirty="0">
                <a:solidFill>
                  <a:srgbClr val="000066"/>
                </a:solidFill>
                <a:latin typeface="Comic Sans MS" pitchFamily="-111" charset="0"/>
              </a:rPr>
              <a:t>microbe; more potent</a:t>
            </a:r>
            <a:r>
              <a:rPr lang="en-US" sz="2000" b="1" i="1" dirty="0">
                <a:solidFill>
                  <a:srgbClr val="000066"/>
                </a:solidFill>
                <a:latin typeface="Helvetica" pitchFamily="-111" charset="0"/>
              </a:rPr>
              <a:t> </a:t>
            </a:r>
            <a:endParaRPr lang="en-US" sz="2000" b="1" dirty="0">
              <a:latin typeface="Helvetica" pitchFamily="-111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152400"/>
            <a:ext cx="60837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/>
                <a:cs typeface="Comic Sans MS"/>
              </a:rPr>
              <a:t>Innate and adaptive immunity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8800" y="5603567"/>
            <a:ext cx="45043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mic Sans MS"/>
                <a:cs typeface="Comic Sans MS"/>
              </a:rPr>
              <a:t>Abbas, </a:t>
            </a:r>
            <a:r>
              <a:rPr lang="en-US" sz="1000" dirty="0" err="1">
                <a:latin typeface="Comic Sans MS"/>
                <a:cs typeface="Comic Sans MS"/>
              </a:rPr>
              <a:t>Lichtman</a:t>
            </a:r>
            <a:r>
              <a:rPr lang="en-US" sz="1000" dirty="0">
                <a:latin typeface="Comic Sans MS"/>
                <a:cs typeface="Comic Sans MS"/>
              </a:rPr>
              <a:t> and </a:t>
            </a:r>
            <a:r>
              <a:rPr lang="en-US" sz="1000" dirty="0" err="1">
                <a:latin typeface="Comic Sans MS"/>
                <a:cs typeface="Comic Sans MS"/>
              </a:rPr>
              <a:t>Pillai</a:t>
            </a:r>
            <a:r>
              <a:rPr lang="en-US" sz="1000" dirty="0">
                <a:latin typeface="Comic Sans MS"/>
                <a:cs typeface="Comic Sans MS"/>
              </a:rPr>
              <a:t>. </a:t>
            </a:r>
            <a:r>
              <a:rPr lang="en-US" sz="1000" i="1" dirty="0">
                <a:latin typeface="Comic Sans MS"/>
                <a:cs typeface="Comic Sans MS"/>
              </a:rPr>
              <a:t>Basic Immunology, 5</a:t>
            </a:r>
            <a:r>
              <a:rPr lang="en-US" sz="1000" i="1" baseline="30000" dirty="0">
                <a:latin typeface="Comic Sans MS"/>
                <a:cs typeface="Comic Sans MS"/>
              </a:rPr>
              <a:t>th</a:t>
            </a:r>
            <a:r>
              <a:rPr lang="en-US" sz="1000" i="1" dirty="0">
                <a:latin typeface="Comic Sans MS"/>
                <a:cs typeface="Comic Sans MS"/>
              </a:rPr>
              <a:t> edition, 2016, Elsevier       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3" name="Picture 12" descr="f001-003-97803233908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8867784" cy="489275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DD87704-FF56-5247-BD7A-EB27055F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1905000" cy="457200"/>
          </a:xfrm>
        </p:spPr>
        <p:txBody>
          <a:bodyPr/>
          <a:lstStyle/>
          <a:p>
            <a:fld id="{948FEA4E-3EA1-684C-963C-69D268E8342A}" type="slidenum">
              <a:rPr lang="en-US" sz="1400"/>
              <a:pPr/>
              <a:t>4</a:t>
            </a:fld>
            <a:endParaRPr lang="en-US" sz="1400">
              <a:latin typeface="Arial" pitchFamily="-111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959B468C-8AF6-B74E-BD83-D2D62DE84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133600"/>
            <a:ext cx="247015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000066"/>
                </a:solidFill>
                <a:latin typeface="Comic Sans MS" pitchFamily="-111" charset="0"/>
              </a:rPr>
              <a:t>Different types </a:t>
            </a:r>
          </a:p>
          <a:p>
            <a:r>
              <a:rPr lang="en-US" sz="2000" b="1" i="1">
                <a:solidFill>
                  <a:srgbClr val="000066"/>
                </a:solidFill>
                <a:latin typeface="Comic Sans MS" pitchFamily="-111" charset="0"/>
              </a:rPr>
              <a:t>of immune </a:t>
            </a:r>
          </a:p>
          <a:p>
            <a:r>
              <a:rPr lang="en-US" sz="2000" b="1" i="1">
                <a:solidFill>
                  <a:srgbClr val="000066"/>
                </a:solidFill>
                <a:latin typeface="Comic Sans MS" pitchFamily="-111" charset="0"/>
              </a:rPr>
              <a:t>responses are </a:t>
            </a:r>
          </a:p>
          <a:p>
            <a:r>
              <a:rPr lang="en-US" sz="2000" b="1" i="1">
                <a:solidFill>
                  <a:srgbClr val="000066"/>
                </a:solidFill>
                <a:latin typeface="Comic Sans MS" pitchFamily="-111" charset="0"/>
              </a:rPr>
              <a:t>mediated by </a:t>
            </a:r>
          </a:p>
          <a:p>
            <a:r>
              <a:rPr lang="en-US" sz="2000" b="1" i="1">
                <a:solidFill>
                  <a:srgbClr val="000066"/>
                </a:solidFill>
                <a:latin typeface="Comic Sans MS" pitchFamily="-111" charset="0"/>
              </a:rPr>
              <a:t>different classes </a:t>
            </a:r>
          </a:p>
          <a:p>
            <a:r>
              <a:rPr lang="en-US" sz="2000" b="1" i="1">
                <a:solidFill>
                  <a:srgbClr val="000066"/>
                </a:solidFill>
                <a:latin typeface="Comic Sans MS" pitchFamily="-111" charset="0"/>
              </a:rPr>
              <a:t>of lymphocytes </a:t>
            </a:r>
          </a:p>
          <a:p>
            <a:r>
              <a:rPr lang="en-US" sz="2000" b="1" i="1">
                <a:solidFill>
                  <a:srgbClr val="000066"/>
                </a:solidFill>
                <a:latin typeface="Comic Sans MS" pitchFamily="-111" charset="0"/>
              </a:rPr>
              <a:t>and defend </a:t>
            </a:r>
          </a:p>
          <a:p>
            <a:r>
              <a:rPr lang="en-US" sz="2000" b="1" i="1">
                <a:solidFill>
                  <a:srgbClr val="000066"/>
                </a:solidFill>
                <a:latin typeface="Comic Sans MS" pitchFamily="-111" charset="0"/>
              </a:rPr>
              <a:t>against different </a:t>
            </a:r>
          </a:p>
          <a:p>
            <a:r>
              <a:rPr lang="en-US" sz="2000" b="1" i="1">
                <a:solidFill>
                  <a:srgbClr val="000066"/>
                </a:solidFill>
                <a:latin typeface="Comic Sans MS" pitchFamily="-111" charset="0"/>
              </a:rPr>
              <a:t>types of microbes</a:t>
            </a:r>
            <a:r>
              <a:rPr lang="en-US" sz="2000" b="1" i="1">
                <a:solidFill>
                  <a:srgbClr val="000066"/>
                </a:solidFill>
                <a:latin typeface="Helvetica" pitchFamily="-111" charset="0"/>
              </a:rPr>
              <a:t> 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9BE951A-82B5-C64A-B53E-2D67A4882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1625"/>
            <a:ext cx="50942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0906"/>
                </a:solidFill>
                <a:latin typeface="Comic Sans MS" pitchFamily="-111" charset="0"/>
              </a:rPr>
              <a:t>Types of adaptive immunity </a:t>
            </a:r>
          </a:p>
        </p:txBody>
      </p:sp>
      <p:pic>
        <p:nvPicPr>
          <p:cNvPr id="5" name="Picture 4" descr="1-4.tiff">
            <a:extLst>
              <a:ext uri="{FF2B5EF4-FFF2-40B4-BE49-F238E27FC236}">
                <a16:creationId xmlns:a16="http://schemas.microsoft.com/office/drawing/2014/main" id="{DF8C3C8F-9214-E347-B743-8C0EE4483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4399"/>
            <a:ext cx="5613400" cy="605037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1A291-4143-CD48-9E7E-930D3C1E118F}"/>
              </a:ext>
            </a:extLst>
          </p:cNvPr>
          <p:cNvSpPr txBox="1">
            <a:spLocks/>
          </p:cNvSpPr>
          <p:nvPr/>
        </p:nvSpPr>
        <p:spPr bwMode="auto">
          <a:xfrm>
            <a:off x="7239000" y="152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800" kern="1200" smtClean="0">
                <a:solidFill>
                  <a:schemeClr val="tx1"/>
                </a:solidFill>
                <a:latin typeface="Comic Sans M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fld id="{948FEA4E-3EA1-684C-963C-69D268E8342A}" type="slidenum">
              <a:rPr lang="en-US" sz="1400" smtClean="0"/>
              <a:pPr/>
              <a:t>5</a:t>
            </a:fld>
            <a:endParaRPr lang="en-US" sz="1400">
              <a:latin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48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120714-F5FA-E14A-B3A5-76AD9CD1F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b="1">
                <a:solidFill>
                  <a:srgbClr val="FC0808"/>
                </a:solidFill>
                <a:latin typeface="Comic Sans MS" pitchFamily="-111" charset="0"/>
              </a:rPr>
              <a:t>Cells of the immune system</a:t>
            </a:r>
            <a:endParaRPr lang="en-US" sz="3200">
              <a:solidFill>
                <a:srgbClr val="FC0808"/>
              </a:solidFill>
              <a:latin typeface="Comic Sans MS" pitchFamily="-111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5C290E-7FC0-9F4E-AF8D-B7EFDB8FA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52600"/>
            <a:ext cx="8534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FC0808"/>
                </a:solidFill>
                <a:latin typeface="Comic Sans MS" pitchFamily="-111" charset="0"/>
              </a:rPr>
              <a:t>Lymphocytes:</a:t>
            </a:r>
            <a:r>
              <a:rPr lang="en-US" sz="2800">
                <a:solidFill>
                  <a:srgbClr val="FC0808"/>
                </a:solidFill>
                <a:latin typeface="Comic Sans MS" pitchFamily="-111" charset="0"/>
              </a:rPr>
              <a:t> </a:t>
            </a:r>
            <a:r>
              <a:rPr lang="en-US" sz="2800" b="1">
                <a:latin typeface="Comic Sans MS" pitchFamily="-111" charset="0"/>
              </a:rPr>
              <a:t>the cells of adaptive immunity;</a:t>
            </a:r>
            <a:r>
              <a:rPr lang="en-US" sz="2800">
                <a:latin typeface="Comic Sans MS" pitchFamily="-111" charset="0"/>
              </a:rPr>
              <a:t> </a:t>
            </a:r>
            <a:r>
              <a:rPr lang="en-US" sz="2800" b="1">
                <a:latin typeface="Comic Sans MS" pitchFamily="-111" charset="0"/>
              </a:rPr>
              <a:t>recognize antigens and develop (differentiate) into cells that perform the defense functions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800" b="1">
              <a:latin typeface="Comic Sans MS" pitchFamily="-111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FC0808"/>
                </a:solidFill>
                <a:latin typeface="Comic Sans MS" pitchFamily="-111" charset="0"/>
              </a:rPr>
              <a:t>Antigen-presenting cells:</a:t>
            </a:r>
            <a:r>
              <a:rPr lang="en-US" sz="2800" b="1">
                <a:latin typeface="Comic Sans MS" pitchFamily="-111" charset="0"/>
              </a:rPr>
              <a:t> cells that capture antigens and display them to lymphocytes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800" b="1">
              <a:latin typeface="Comic Sans MS" pitchFamily="-111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FC0808"/>
                </a:solidFill>
                <a:latin typeface="Comic Sans MS" pitchFamily="-111" charset="0"/>
              </a:rPr>
              <a:t>Effector cells:</a:t>
            </a:r>
            <a:r>
              <a:rPr lang="en-US" sz="2800">
                <a:solidFill>
                  <a:srgbClr val="FC0808"/>
                </a:solidFill>
                <a:latin typeface="Comic Sans MS" pitchFamily="-111" charset="0"/>
              </a:rPr>
              <a:t> </a:t>
            </a:r>
            <a:r>
              <a:rPr lang="en-US" sz="2800" b="1">
                <a:latin typeface="Comic Sans MS" pitchFamily="-111" charset="0"/>
              </a:rPr>
              <a:t>leukocytes (white blood cells) that eliminate microbes (the “effect” of the immune response); may be lymphocytes, but are often other leukocytes</a:t>
            </a:r>
            <a:endParaRPr lang="en-US" sz="2800">
              <a:solidFill>
                <a:srgbClr val="FC0808"/>
              </a:solidFill>
              <a:latin typeface="Comic Sans MS" pitchFamily="-111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B8EE018-0BFD-7141-96E0-D49D61A20AFF}"/>
              </a:ext>
            </a:extLst>
          </p:cNvPr>
          <p:cNvSpPr txBox="1">
            <a:spLocks/>
          </p:cNvSpPr>
          <p:nvPr/>
        </p:nvSpPr>
        <p:spPr bwMode="auto">
          <a:xfrm>
            <a:off x="7239000" y="152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800" kern="1200" smtClean="0">
                <a:solidFill>
                  <a:schemeClr val="tx1"/>
                </a:solidFill>
                <a:latin typeface="Comic Sans M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fld id="{948FEA4E-3EA1-684C-963C-69D268E8342A}" type="slidenum">
              <a:rPr lang="en-US" sz="1400" smtClean="0"/>
              <a:pPr/>
              <a:t>6</a:t>
            </a:fld>
            <a:endParaRPr lang="en-US" sz="1400">
              <a:latin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222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09800" y="0"/>
            <a:ext cx="416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C0808"/>
                </a:solidFill>
                <a:latin typeface="Comic Sans MS" pitchFamily="-111" charset="0"/>
              </a:rPr>
              <a:t>Classes of lymphocytes</a:t>
            </a:r>
            <a:endParaRPr lang="en-US" b="1" dirty="0">
              <a:solidFill>
                <a:srgbClr val="FC0808"/>
              </a:solidFill>
              <a:latin typeface="Comic Sans MS" pitchFamily="-111" charset="0"/>
            </a:endParaRPr>
          </a:p>
        </p:txBody>
      </p:sp>
      <p:pic>
        <p:nvPicPr>
          <p:cNvPr id="2" name="Picture 1" descr="classe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6197600" cy="6105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6611779"/>
            <a:ext cx="49337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latin typeface="Comic Sans MS"/>
                <a:cs typeface="Comic Sans MS"/>
              </a:rPr>
              <a:t>Abbas, </a:t>
            </a:r>
            <a:r>
              <a:rPr lang="en-US" sz="1000" b="0" dirty="0" err="1">
                <a:latin typeface="Comic Sans MS"/>
                <a:cs typeface="Comic Sans MS"/>
              </a:rPr>
              <a:t>Lichtman</a:t>
            </a:r>
            <a:r>
              <a:rPr lang="en-US" sz="1000" b="0" dirty="0">
                <a:latin typeface="Comic Sans MS"/>
                <a:cs typeface="Comic Sans MS"/>
              </a:rPr>
              <a:t> and </a:t>
            </a:r>
            <a:r>
              <a:rPr lang="en-US" sz="1000" b="0" dirty="0" err="1">
                <a:latin typeface="Comic Sans MS"/>
                <a:cs typeface="Comic Sans MS"/>
              </a:rPr>
              <a:t>Pillai</a:t>
            </a:r>
            <a:r>
              <a:rPr lang="en-US" sz="1000" b="0" dirty="0">
                <a:latin typeface="Comic Sans MS"/>
                <a:cs typeface="Comic Sans MS"/>
              </a:rPr>
              <a:t>. </a:t>
            </a:r>
            <a:r>
              <a:rPr lang="en-US" sz="1000" b="0" i="1" dirty="0">
                <a:latin typeface="Comic Sans MS"/>
                <a:cs typeface="Comic Sans MS"/>
              </a:rPr>
              <a:t>Cellular and Molecular Immunology, 9</a:t>
            </a:r>
            <a:r>
              <a:rPr lang="en-US" sz="1000" b="0" i="1" baseline="30000" dirty="0">
                <a:latin typeface="Comic Sans MS"/>
                <a:cs typeface="Comic Sans MS"/>
              </a:rPr>
              <a:t>th</a:t>
            </a:r>
            <a:r>
              <a:rPr lang="en-US" sz="1000" b="0" i="1" dirty="0">
                <a:latin typeface="Comic Sans MS"/>
                <a:cs typeface="Comic Sans MS"/>
              </a:rPr>
              <a:t> edition, 2017     </a:t>
            </a:r>
            <a:endParaRPr lang="en-US" sz="1000" b="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9000" y="1066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omic Sans MS"/>
                <a:cs typeface="Comic Sans MS"/>
              </a:rPr>
              <a:t>Antibody production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2947" y="2667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omic Sans MS"/>
                <a:cs typeface="Comic Sans MS"/>
              </a:rPr>
              <a:t>Cytokine secretion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26894" y="4267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omic Sans MS"/>
                <a:cs typeface="Comic Sans MS"/>
              </a:rPr>
              <a:t>Killing machinery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12945" y="54102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omic Sans MS"/>
                <a:cs typeface="Comic Sans MS"/>
              </a:rPr>
              <a:t>Suppression of immune responses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3EF4AA0-F261-014B-A4AD-23944E9B4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0"/>
            <a:ext cx="1905000" cy="457200"/>
          </a:xfrm>
        </p:spPr>
        <p:txBody>
          <a:bodyPr/>
          <a:lstStyle/>
          <a:p>
            <a:fld id="{948FEA4E-3EA1-684C-963C-69D268E8342A}" type="slidenum">
              <a:rPr lang="en-US" sz="1400"/>
              <a:pPr/>
              <a:t>7</a:t>
            </a:fld>
            <a:endParaRPr lang="en-US" sz="1400">
              <a:latin typeface="Arial" pitchFamily="-111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5635ADD7-25E0-8F4B-952B-64D20F252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6324600"/>
            <a:ext cx="88487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i="1" dirty="0">
                <a:solidFill>
                  <a:srgbClr val="000066"/>
                </a:solidFill>
                <a:latin typeface="Comic Sans MS" charset="0"/>
              </a:rPr>
              <a:t>Lymphocytes with highly specific and diverse antigen receptors develop prior to exposure to antigens</a:t>
            </a:r>
            <a:r>
              <a:rPr lang="en-US" sz="2000" b="1" i="1" dirty="0">
                <a:latin typeface="Helvetica" charset="0"/>
              </a:rPr>
              <a:t> 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1B220A71-F6A8-4E4F-9952-6D0ECA19D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2400"/>
            <a:ext cx="73878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0906"/>
                </a:solidFill>
                <a:latin typeface="Comic Sans MS" charset="0"/>
              </a:rPr>
              <a:t>Lymphocyte diversity and clonal selection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4C1CCB-2FDF-7640-B325-B37EF467A914}"/>
              </a:ext>
            </a:extLst>
          </p:cNvPr>
          <p:cNvSpPr txBox="1"/>
          <p:nvPr/>
        </p:nvSpPr>
        <p:spPr>
          <a:xfrm>
            <a:off x="4376236" y="782214"/>
            <a:ext cx="480795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Generation of mature lymphocytes with many different antigen receptors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57751-E467-2940-A708-DD3E4593A29F}"/>
              </a:ext>
            </a:extLst>
          </p:cNvPr>
          <p:cNvSpPr txBox="1"/>
          <p:nvPr/>
        </p:nvSpPr>
        <p:spPr>
          <a:xfrm>
            <a:off x="4038600" y="2057400"/>
            <a:ext cx="547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Naïve lymphocytes circulate through lymphoid organs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519E1-928B-F94A-A5DE-4AAFF82B2BBF}"/>
              </a:ext>
            </a:extLst>
          </p:cNvPr>
          <p:cNvSpPr txBox="1"/>
          <p:nvPr/>
        </p:nvSpPr>
        <p:spPr>
          <a:xfrm>
            <a:off x="4395565" y="2988265"/>
            <a:ext cx="4788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Specific lymphocytes recognize antigens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19642-FE33-9143-A439-A54A223F4938}"/>
              </a:ext>
            </a:extLst>
          </p:cNvPr>
          <p:cNvSpPr txBox="1"/>
          <p:nvPr/>
        </p:nvSpPr>
        <p:spPr>
          <a:xfrm>
            <a:off x="4376236" y="4459154"/>
            <a:ext cx="478862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Lymphocytes are activated to proliferate and to differentiate into effector cells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049D4C-4BD4-C549-8ECF-2CBCA5E4BCE9}"/>
              </a:ext>
            </a:extLst>
          </p:cNvPr>
          <p:cNvGrpSpPr/>
          <p:nvPr/>
        </p:nvGrpSpPr>
        <p:grpSpPr>
          <a:xfrm>
            <a:off x="781674" y="823854"/>
            <a:ext cx="3613891" cy="5459323"/>
            <a:chOff x="226615" y="471568"/>
            <a:chExt cx="4155387" cy="63230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9239BF-11D5-BB4D-9040-3E2B6D197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9830" y="849907"/>
              <a:ext cx="528958" cy="52895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B117278-3379-F745-8069-A0CC2B5A7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2112" y="1057342"/>
              <a:ext cx="2424393" cy="8154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FC120E-FA13-C642-B899-DA491E457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194" y="2622462"/>
              <a:ext cx="396719" cy="4407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212CDC3-3459-5847-8159-E04DD359D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9910" y="2647011"/>
              <a:ext cx="418759" cy="46283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E084B3C-FC25-5D44-BC0D-57FC8DA9B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329" y="3575960"/>
              <a:ext cx="1057917" cy="121219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3DDBCF-7D3F-8544-8843-63B29C895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6102" y="3564941"/>
              <a:ext cx="1168117" cy="1234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DC08AC-5C33-1C4D-ABF5-0C4BB4851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3364" y="3109850"/>
              <a:ext cx="2777032" cy="418759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53C45C0-0F12-0C4D-BC9E-AC7E48066855}"/>
                </a:ext>
              </a:extLst>
            </p:cNvPr>
            <p:cNvGrpSpPr/>
            <p:nvPr/>
          </p:nvGrpSpPr>
          <p:grpSpPr>
            <a:xfrm>
              <a:off x="226615" y="5208952"/>
              <a:ext cx="4155387" cy="1388516"/>
              <a:chOff x="2062861" y="4211102"/>
              <a:chExt cx="4788890" cy="160020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8AA86D7-6D71-EB49-8BC0-A535C04A21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62861" y="4249202"/>
                <a:ext cx="1727200" cy="152400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8A25C38-3F61-4D44-BDA0-1AC065753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76951" y="4211102"/>
                <a:ext cx="1574800" cy="160020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59EB34-60A8-9E46-BD15-944B964C4705}"/>
                </a:ext>
              </a:extLst>
            </p:cNvPr>
            <p:cNvSpPr txBox="1"/>
            <p:nvPr/>
          </p:nvSpPr>
          <p:spPr>
            <a:xfrm>
              <a:off x="379229" y="471568"/>
              <a:ext cx="2021272" cy="8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Lymphocyte</a:t>
              </a:r>
            </a:p>
            <a:p>
              <a:r>
                <a:rPr lang="en-US" sz="2000" dirty="0"/>
                <a:t>precursor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17666EE-7C14-2340-8368-39019C17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9274" y="1872820"/>
              <a:ext cx="3350070" cy="79343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6D8A60-9911-8448-B2FA-C2A59F23528A}"/>
                </a:ext>
              </a:extLst>
            </p:cNvPr>
            <p:cNvSpPr txBox="1"/>
            <p:nvPr/>
          </p:nvSpPr>
          <p:spPr>
            <a:xfrm>
              <a:off x="1175092" y="2647298"/>
              <a:ext cx="1505940" cy="463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Antigen 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B6AE94-47B3-8248-AD2D-3B08FDF17875}"/>
                </a:ext>
              </a:extLst>
            </p:cNvPr>
            <p:cNvSpPr txBox="1"/>
            <p:nvPr/>
          </p:nvSpPr>
          <p:spPr>
            <a:xfrm>
              <a:off x="2219198" y="3047611"/>
              <a:ext cx="1509943" cy="463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Antigen Y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19FF363-1628-C044-90D1-9DC64A4B12FB}"/>
                </a:ext>
              </a:extLst>
            </p:cNvPr>
            <p:cNvCxnSpPr/>
            <p:nvPr/>
          </p:nvCxnSpPr>
          <p:spPr>
            <a:xfrm flipH="1" flipV="1">
              <a:off x="957927" y="2754412"/>
              <a:ext cx="283460" cy="691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D99BBF1-7EFE-4A4D-B9AC-46A3B50B9D6C}"/>
                </a:ext>
              </a:extLst>
            </p:cNvPr>
            <p:cNvCxnSpPr/>
            <p:nvPr/>
          </p:nvCxnSpPr>
          <p:spPr>
            <a:xfrm flipV="1">
              <a:off x="3270609" y="2959355"/>
              <a:ext cx="316943" cy="2746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9D9FA5-D068-9B44-AA2F-0378A758A173}"/>
                </a:ext>
              </a:extLst>
            </p:cNvPr>
            <p:cNvSpPr txBox="1"/>
            <p:nvPr/>
          </p:nvSpPr>
          <p:spPr>
            <a:xfrm>
              <a:off x="2442230" y="6061244"/>
              <a:ext cx="1347743" cy="730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Anti-Y</a:t>
              </a:r>
            </a:p>
            <a:p>
              <a:pPr>
                <a:lnSpc>
                  <a:spcPct val="70000"/>
                </a:lnSpc>
              </a:pPr>
              <a:r>
                <a:rPr lang="en-US" sz="2000" dirty="0"/>
                <a:t>antibody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F03525B-51C0-0042-B560-FA5BD6F6D627}"/>
                </a:ext>
              </a:extLst>
            </p:cNvPr>
            <p:cNvSpPr txBox="1"/>
            <p:nvPr/>
          </p:nvSpPr>
          <p:spPr>
            <a:xfrm>
              <a:off x="1243884" y="6063880"/>
              <a:ext cx="1347743" cy="7307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Anti-X</a:t>
              </a:r>
            </a:p>
            <a:p>
              <a:pPr>
                <a:lnSpc>
                  <a:spcPct val="70000"/>
                </a:lnSpc>
              </a:pPr>
              <a:r>
                <a:rPr lang="en-US" sz="2000" dirty="0"/>
                <a:t>antibody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504A996-5520-1A42-A3BC-6213347BE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4118" y="4790193"/>
              <a:ext cx="2777032" cy="418759"/>
            </a:xfrm>
            <a:prstGeom prst="rect">
              <a:avLst/>
            </a:prstGeom>
          </p:spPr>
        </p:pic>
      </p:grp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06DE73B1-0DE4-F74E-B76D-2234E407F147}"/>
              </a:ext>
            </a:extLst>
          </p:cNvPr>
          <p:cNvSpPr txBox="1">
            <a:spLocks/>
          </p:cNvSpPr>
          <p:nvPr/>
        </p:nvSpPr>
        <p:spPr bwMode="auto">
          <a:xfrm>
            <a:off x="7239000" y="152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800" kern="1200" smtClean="0">
                <a:solidFill>
                  <a:schemeClr val="tx1"/>
                </a:solidFill>
                <a:latin typeface="Comic Sans M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fld id="{948FEA4E-3EA1-684C-963C-69D268E8342A}" type="slidenum">
              <a:rPr lang="en-US" sz="1400" smtClean="0"/>
              <a:pPr/>
              <a:t>8</a:t>
            </a:fld>
            <a:endParaRPr lang="en-US" sz="1400">
              <a:latin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60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08-07-9780323222754.eps">
            <a:extLst>
              <a:ext uri="{FF2B5EF4-FFF2-40B4-BE49-F238E27FC236}">
                <a16:creationId xmlns:a16="http://schemas.microsoft.com/office/drawing/2014/main" id="{99EDA79B-D9D2-EB4A-B0E3-9929D60DB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2" y="1600200"/>
            <a:ext cx="8463396" cy="41148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4E38D39F-6E6A-2940-B1E2-EA3C87C84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57200"/>
            <a:ext cx="42221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FF0906"/>
                </a:solidFill>
                <a:latin typeface="Comic Sans MS" charset="0"/>
              </a:rPr>
              <a:t>Generation of diversity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E9AD81-EDAC-A94D-8F29-EA72A47F7968}"/>
              </a:ext>
            </a:extLst>
          </p:cNvPr>
          <p:cNvSpPr txBox="1">
            <a:spLocks/>
          </p:cNvSpPr>
          <p:nvPr/>
        </p:nvSpPr>
        <p:spPr bwMode="auto">
          <a:xfrm>
            <a:off x="7239000" y="152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800" kern="1200" smtClean="0">
                <a:solidFill>
                  <a:schemeClr val="tx1"/>
                </a:solidFill>
                <a:latin typeface="Comic Sans M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fld id="{948FEA4E-3EA1-684C-963C-69D268E8342A}" type="slidenum">
              <a:rPr lang="en-US" sz="1400" smtClean="0"/>
              <a:pPr/>
              <a:t>9</a:t>
            </a:fld>
            <a:endParaRPr lang="en-US" sz="1400">
              <a:latin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56273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518</Words>
  <Application>Microsoft Macintosh PowerPoint</Application>
  <PresentationFormat>On-screen Show (4:3)</PresentationFormat>
  <Paragraphs>118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ＭＳ Ｐゴシック</vt:lpstr>
      <vt:lpstr>Arial</vt:lpstr>
      <vt:lpstr>Comic Sans MS</vt:lpstr>
      <vt:lpstr>Helvetica</vt:lpstr>
      <vt:lpstr>Blank Presentation</vt:lpstr>
      <vt:lpstr>A course on Basic and Translational Immunology, with emphasis on immunologic diseases and therapeutic strategies  Abul K. Abbas, MD  University of California San Francisco</vt:lpstr>
      <vt:lpstr>Themes of the course</vt:lpstr>
      <vt:lpstr>What does the immune system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significance of recent advances </vt:lpstr>
      <vt:lpstr>PowerPoint Presentation</vt:lpstr>
    </vt:vector>
  </TitlesOfParts>
  <Company>Abul Abbas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course on Basic Immunology</dc:title>
  <dc:creator>Abul Abbas</dc:creator>
  <cp:lastModifiedBy>Abbas, Abul</cp:lastModifiedBy>
  <cp:revision>132</cp:revision>
  <dcterms:created xsi:type="dcterms:W3CDTF">2013-02-13T01:12:09Z</dcterms:created>
  <dcterms:modified xsi:type="dcterms:W3CDTF">2018-09-19T03:11:47Z</dcterms:modified>
</cp:coreProperties>
</file>