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503" r:id="rId3"/>
    <p:sldId id="447" r:id="rId4"/>
    <p:sldId id="448" r:id="rId5"/>
    <p:sldId id="278" r:id="rId6"/>
    <p:sldId id="449" r:id="rId7"/>
    <p:sldId id="411" r:id="rId8"/>
    <p:sldId id="450" r:id="rId9"/>
    <p:sldId id="419" r:id="rId10"/>
    <p:sldId id="475" r:id="rId11"/>
    <p:sldId id="451" r:id="rId12"/>
    <p:sldId id="437" r:id="rId13"/>
    <p:sldId id="440" r:id="rId14"/>
    <p:sldId id="501" r:id="rId15"/>
    <p:sldId id="463" r:id="rId16"/>
    <p:sldId id="504" r:id="rId17"/>
    <p:sldId id="499" r:id="rId18"/>
    <p:sldId id="500" r:id="rId19"/>
    <p:sldId id="470" r:id="rId20"/>
    <p:sldId id="445" r:id="rId21"/>
    <p:sldId id="505" r:id="rId22"/>
    <p:sldId id="502" r:id="rId23"/>
    <p:sldId id="423" r:id="rId24"/>
    <p:sldId id="46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53"/>
  </p:normalViewPr>
  <p:slideViewPr>
    <p:cSldViewPr snapToGrid="0" snapToObjects="1">
      <p:cViewPr varScale="1">
        <p:scale>
          <a:sx n="128" d="100"/>
          <a:sy n="128" d="100"/>
        </p:scale>
        <p:origin x="1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5D109-A1AC-8942-9DCF-8F48CD6D6EF6}" type="datetimeFigureOut">
              <a:rPr lang="en-US" smtClean="0"/>
              <a:t>12/1/19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E6B8C-739C-6246-BD39-2DBD4DB56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8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13F88-02DA-5143-8F36-2D69D877B647}" type="slidenum">
              <a:rPr lang="en-US"/>
              <a:pPr/>
              <a:t>3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04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A334F1-C8E1-9142-B9A1-9996DDF3D609}" type="slidenum">
              <a:rPr lang="en-US"/>
              <a:pPr/>
              <a:t>4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30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1067FA-BE80-1544-B26B-B36CCF98D22D}" type="slidenum">
              <a:rPr lang="en-US"/>
              <a:pPr/>
              <a:t>5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07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93623F-D954-2744-BD19-F8B806F03FD7}" type="slidenum">
              <a:rPr lang="en-US"/>
              <a:pPr/>
              <a:t>6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48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2D07D9-57AF-1441-86E3-61658ABAC677}" type="slidenum">
              <a:rPr lang="en-US"/>
              <a:pPr/>
              <a:t>8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0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3487D7-0E1F-8B45-BE2A-DBC5D2337371}" type="slidenum">
              <a:rPr lang="en-US"/>
              <a:pPr/>
              <a:t>11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78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4807A-66E3-014B-A658-0E92FE17A8D1}" type="slidenum">
              <a:rPr lang="en-US"/>
              <a:pPr/>
              <a:t>13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43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2BD7-7F4F-7D4B-8185-98A56A95EF0A}" type="datetimeFigureOut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3915-7254-AF47-AE88-F401CC560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0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2BD7-7F4F-7D4B-8185-98A56A95EF0A}" type="datetimeFigureOut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3915-7254-AF47-AE88-F401CC560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1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2BD7-7F4F-7D4B-8185-98A56A95EF0A}" type="datetimeFigureOut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3915-7254-AF47-AE88-F401CC560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10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2BD7-7F4F-7D4B-8185-98A56A95EF0A}" type="datetimeFigureOut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3915-7254-AF47-AE88-F401CC560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2BD7-7F4F-7D4B-8185-98A56A95EF0A}" type="datetimeFigureOut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3915-7254-AF47-AE88-F401CC560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2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2BD7-7F4F-7D4B-8185-98A56A95EF0A}" type="datetimeFigureOut">
              <a:rPr lang="en-US" smtClean="0"/>
              <a:t>12/1/19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3915-7254-AF47-AE88-F401CC560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9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2BD7-7F4F-7D4B-8185-98A56A95EF0A}" type="datetimeFigureOut">
              <a:rPr lang="en-US" smtClean="0"/>
              <a:t>12/1/19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3915-7254-AF47-AE88-F401CC560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6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2BD7-7F4F-7D4B-8185-98A56A95EF0A}" type="datetimeFigureOut">
              <a:rPr lang="en-US" smtClean="0"/>
              <a:t>12/1/19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3915-7254-AF47-AE88-F401CC560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2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2BD7-7F4F-7D4B-8185-98A56A95EF0A}" type="datetimeFigureOut">
              <a:rPr lang="en-US" smtClean="0"/>
              <a:t>12/1/19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3915-7254-AF47-AE88-F401CC560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6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2BD7-7F4F-7D4B-8185-98A56A95EF0A}" type="datetimeFigureOut">
              <a:rPr lang="en-US" smtClean="0"/>
              <a:t>12/1/19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3915-7254-AF47-AE88-F401CC560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6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2BD7-7F4F-7D4B-8185-98A56A95EF0A}" type="datetimeFigureOut">
              <a:rPr lang="en-US" smtClean="0"/>
              <a:t>12/1/19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3915-7254-AF47-AE88-F401CC560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7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72BD7-7F4F-7D4B-8185-98A56A95EF0A}" type="datetimeFigureOut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23915-7254-AF47-AE88-F401CC560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4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07A1A0-BC92-B947-8020-A5AD80AC2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0"/>
            <a:ext cx="1905000" cy="457200"/>
          </a:xfrm>
        </p:spPr>
        <p:txBody>
          <a:bodyPr/>
          <a:lstStyle/>
          <a:p>
            <a:fld id="{39A69FAA-CDC9-1948-8EB9-FA853232E99F}" type="slidenum">
              <a:rPr lang="en-US" sz="1400"/>
              <a:pPr/>
              <a:t>1</a:t>
            </a:fld>
            <a:endParaRPr lang="en-US" sz="1400">
              <a:latin typeface="Times" pitchFamily="-111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859690BF-CD83-454E-89E2-ED42AFE2A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492" y="1179226"/>
            <a:ext cx="6934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Comic Sans MS" pitchFamily="-111" charset="0"/>
              </a:rPr>
              <a:t>T Lymphocyte Activation, </a:t>
            </a:r>
            <a:r>
              <a:rPr lang="en-US" sz="3200" b="1" dirty="0" err="1">
                <a:latin typeface="Comic Sans MS" pitchFamily="-111" charset="0"/>
              </a:rPr>
              <a:t>Costimulation</a:t>
            </a:r>
            <a:r>
              <a:rPr lang="en-US" sz="3200" b="1" dirty="0">
                <a:latin typeface="Comic Sans MS" pitchFamily="-111" charset="0"/>
              </a:rPr>
              <a:t>, and Regulation</a:t>
            </a:r>
            <a:endParaRPr lang="en-US" b="1" u="sng" dirty="0">
              <a:latin typeface="Comic Sans MS" pitchFamily="-111" charset="0"/>
            </a:endParaRPr>
          </a:p>
          <a:p>
            <a:pPr algn="ctr"/>
            <a:r>
              <a:rPr lang="en-US" sz="2400" b="1" dirty="0">
                <a:latin typeface="Comic Sans MS" pitchFamily="-111" charset="0"/>
              </a:rPr>
              <a:t>Abul K. Abbas </a:t>
            </a:r>
          </a:p>
          <a:p>
            <a:pPr algn="ctr"/>
            <a:r>
              <a:rPr lang="en-US" sz="2400" b="1" dirty="0">
                <a:latin typeface="Comic Sans MS" pitchFamily="-111" charset="0"/>
              </a:rPr>
              <a:t>UCSF</a:t>
            </a:r>
            <a:endParaRPr lang="en-US" sz="2400" b="1" u="sng" dirty="0">
              <a:latin typeface="Comic Sans MS" pitchFamily="-111" charset="0"/>
            </a:endParaRPr>
          </a:p>
        </p:txBody>
      </p:sp>
      <p:pic>
        <p:nvPicPr>
          <p:cNvPr id="6" name="Picture 1027">
            <a:extLst>
              <a:ext uri="{FF2B5EF4-FFF2-40B4-BE49-F238E27FC236}">
                <a16:creationId xmlns:a16="http://schemas.microsoft.com/office/drawing/2014/main" id="{7E746502-A73C-1147-9411-24C790854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b="20020"/>
          <a:stretch>
            <a:fillRect/>
          </a:stretch>
        </p:blipFill>
        <p:spPr bwMode="auto">
          <a:xfrm>
            <a:off x="6629400" y="497205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6">
            <a:extLst>
              <a:ext uri="{FF2B5EF4-FFF2-40B4-BE49-F238E27FC236}">
                <a16:creationId xmlns:a16="http://schemas.microsoft.com/office/drawing/2014/main" id="{EC9C5DAC-B1F4-9C4C-83C7-1857D8548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791200"/>
            <a:ext cx="14351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latin typeface="Arial" charset="0"/>
                <a:ea typeface="ＭＳ Ｐゴシック" charset="-128"/>
                <a:cs typeface="ＭＳ Ｐゴシック" charset="-128"/>
              </a:rPr>
              <a:t>FOCiS</a:t>
            </a:r>
          </a:p>
        </p:txBody>
      </p:sp>
    </p:spTree>
    <p:extLst>
      <p:ext uri="{BB962C8B-B14F-4D97-AF65-F5344CB8AC3E}">
        <p14:creationId xmlns:p14="http://schemas.microsoft.com/office/powerpoint/2010/main" val="1516482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09600" y="3810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200" b="1" dirty="0">
                <a:solidFill>
                  <a:srgbClr val="FF0603"/>
                </a:solidFill>
                <a:latin typeface="Comic Sans MS"/>
                <a:cs typeface="Comic Sans MS"/>
              </a:rPr>
              <a:t>Complexities and unknowns of B7:CD28 </a:t>
            </a:r>
            <a:r>
              <a:rPr lang="en-US" sz="3200" b="1" dirty="0" err="1">
                <a:solidFill>
                  <a:srgbClr val="FF0603"/>
                </a:solidFill>
                <a:latin typeface="Comic Sans MS"/>
                <a:cs typeface="Comic Sans MS"/>
              </a:rPr>
              <a:t>costimulation</a:t>
            </a:r>
            <a:endParaRPr lang="en-US" sz="3200" b="1" dirty="0">
              <a:solidFill>
                <a:srgbClr val="FF0603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09600" y="17526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 eaLnBrk="1" hangingPunct="1">
              <a:spcBef>
                <a:spcPct val="20000"/>
              </a:spcBef>
              <a:buFont typeface="Arial"/>
              <a:buChar char="•"/>
            </a:pPr>
            <a:r>
              <a:rPr lang="en-US" sz="2800" b="1" dirty="0">
                <a:latin typeface="Comic Sans MS"/>
                <a:cs typeface="Comic Sans MS"/>
              </a:rPr>
              <a:t>Different T cell populations vary in their dependence on B7:CD28: </a:t>
            </a:r>
          </a:p>
          <a:p>
            <a:pPr marL="742950" lvl="1" indent="-285750" algn="l" eaLnBrk="1" hangingPunct="1">
              <a:spcBef>
                <a:spcPct val="20000"/>
              </a:spcBef>
              <a:buFontTx/>
              <a:buChar char="–"/>
            </a:pPr>
            <a:r>
              <a:rPr lang="en-US" sz="2400" b="1" dirty="0">
                <a:solidFill>
                  <a:srgbClr val="FF0603"/>
                </a:solidFill>
                <a:latin typeface="Comic Sans MS"/>
                <a:ea typeface="ＭＳ Ｐゴシック" charset="-128"/>
                <a:cs typeface="Comic Sans MS"/>
              </a:rPr>
              <a:t>Naïve &gt; activated &gt; memory</a:t>
            </a:r>
          </a:p>
          <a:p>
            <a:pPr marL="742950" lvl="1" indent="-285750" algn="l" eaLnBrk="1" hangingPunct="1">
              <a:spcBef>
                <a:spcPct val="20000"/>
              </a:spcBef>
              <a:buFontTx/>
              <a:buChar char="–"/>
            </a:pPr>
            <a:r>
              <a:rPr lang="en-US" sz="2400" b="1" dirty="0">
                <a:solidFill>
                  <a:srgbClr val="FF0603"/>
                </a:solidFill>
                <a:latin typeface="Comic Sans MS"/>
                <a:ea typeface="ＭＳ Ｐゴシック" charset="-128"/>
                <a:cs typeface="Comic Sans MS"/>
              </a:rPr>
              <a:t>CD4 &gt; CD8</a:t>
            </a:r>
          </a:p>
          <a:p>
            <a:pPr marL="742950" lvl="1" indent="-285750" algn="l" eaLnBrk="1" hangingPunct="1">
              <a:spcBef>
                <a:spcPct val="20000"/>
              </a:spcBef>
              <a:buFontTx/>
              <a:buChar char="–"/>
            </a:pPr>
            <a:r>
              <a:rPr lang="en-US" sz="2400" b="1" dirty="0">
                <a:solidFill>
                  <a:srgbClr val="FF0603"/>
                </a:solidFill>
                <a:latin typeface="Comic Sans MS"/>
                <a:ea typeface="ＭＳ Ｐゴシック" charset="-128"/>
                <a:cs typeface="Comic Sans MS"/>
              </a:rPr>
              <a:t>Regulatory T cells (controllers of immune responses) are also B7-dependent</a:t>
            </a:r>
            <a:endParaRPr lang="en-US" sz="2400" b="1" dirty="0">
              <a:latin typeface="Comic Sans MS"/>
              <a:ea typeface="ＭＳ Ｐゴシック" charset="-128"/>
              <a:cs typeface="Comic Sans MS"/>
            </a:endParaRPr>
          </a:p>
          <a:p>
            <a:pPr marL="342900" indent="-342900" algn="l" eaLnBrk="1" hangingPunct="1">
              <a:spcBef>
                <a:spcPct val="20000"/>
              </a:spcBef>
              <a:buFont typeface="Arial"/>
              <a:buChar char="•"/>
            </a:pPr>
            <a:endParaRPr lang="en-US" sz="2800" b="1" dirty="0">
              <a:latin typeface="Comic Sans MS"/>
              <a:cs typeface="Comic Sans MS"/>
            </a:endParaRPr>
          </a:p>
          <a:p>
            <a:pPr marL="342900" indent="-342900" algn="l" eaLnBrk="1" hangingPunct="1">
              <a:spcBef>
                <a:spcPct val="20000"/>
              </a:spcBef>
              <a:buFont typeface="Arial"/>
              <a:buChar char="•"/>
            </a:pPr>
            <a:r>
              <a:rPr lang="en-US" sz="2800" b="1" dirty="0">
                <a:latin typeface="Comic Sans MS"/>
                <a:cs typeface="Comic Sans MS"/>
              </a:rPr>
              <a:t>Redundancy of B7-1 and B7-2? </a:t>
            </a:r>
          </a:p>
          <a:p>
            <a:pPr marL="342900" indent="-342900" algn="l" eaLnBrk="1" hangingPunct="1">
              <a:spcBef>
                <a:spcPct val="20000"/>
              </a:spcBef>
              <a:buFont typeface="Arial"/>
              <a:buChar char="•"/>
            </a:pPr>
            <a:r>
              <a:rPr lang="en-US" sz="2800" b="1" dirty="0">
                <a:latin typeface="Comic Sans MS"/>
                <a:cs typeface="Comic Sans MS"/>
              </a:rPr>
              <a:t>Does B7 signal backwards into </a:t>
            </a:r>
            <a:r>
              <a:rPr lang="en-US" sz="2800" b="1" dirty="0" err="1">
                <a:latin typeface="Comic Sans MS"/>
                <a:cs typeface="Comic Sans MS"/>
              </a:rPr>
              <a:t>APCs</a:t>
            </a:r>
            <a:r>
              <a:rPr lang="en-US" sz="2800" b="1" dirty="0">
                <a:latin typeface="Comic Sans MS"/>
                <a:cs typeface="Comic Sans MS"/>
              </a:rPr>
              <a:t>? </a:t>
            </a:r>
            <a:endParaRPr lang="en-US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59270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0"/>
            <a:ext cx="1905000" cy="457200"/>
          </a:xfrm>
        </p:spPr>
        <p:txBody>
          <a:bodyPr/>
          <a:lstStyle/>
          <a:p>
            <a:fld id="{905F7874-A2C3-2747-8AF6-221F6CE14C61}" type="slidenum">
              <a:rPr lang="en-US" sz="1400" smtClean="0"/>
              <a:pPr/>
              <a:t>11</a:t>
            </a:fld>
            <a:endParaRPr lang="en-US" sz="1400">
              <a:latin typeface="+mn-lt"/>
            </a:endParaRPr>
          </a:p>
        </p:txBody>
      </p:sp>
      <p:pic>
        <p:nvPicPr>
          <p:cNvPr id="9" name="Picture 8" descr="costim blockad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78735"/>
            <a:ext cx="7452360" cy="47886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20188" y="381000"/>
            <a:ext cx="47488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omic Sans MS"/>
                <a:cs typeface="Comic Sans MS"/>
              </a:rPr>
              <a:t>Costimulatory</a:t>
            </a:r>
            <a:r>
              <a:rPr lang="en-US" sz="3200" b="1" dirty="0">
                <a:solidFill>
                  <a:srgbClr val="FF0000"/>
                </a:solidFill>
                <a:latin typeface="Comic Sans MS"/>
                <a:cs typeface="Comic Sans MS"/>
              </a:rPr>
              <a:t> blockade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1" y="58674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/>
                <a:cs typeface="Comic Sans MS"/>
              </a:rPr>
              <a:t>CTLA4-Ig (</a:t>
            </a:r>
            <a:r>
              <a:rPr lang="en-US" b="1" dirty="0" err="1">
                <a:latin typeface="Comic Sans MS"/>
                <a:cs typeface="Comic Sans MS"/>
              </a:rPr>
              <a:t>abatacept</a:t>
            </a:r>
            <a:r>
              <a:rPr lang="en-US" b="1" dirty="0">
                <a:latin typeface="Comic Sans MS"/>
                <a:cs typeface="Comic Sans MS"/>
              </a:rPr>
              <a:t>/</a:t>
            </a:r>
            <a:r>
              <a:rPr lang="en-US" b="1" dirty="0" err="1">
                <a:latin typeface="Comic Sans MS"/>
                <a:cs typeface="Comic Sans MS"/>
              </a:rPr>
              <a:t>belatacept</a:t>
            </a:r>
            <a:r>
              <a:rPr lang="en-US" b="1" dirty="0">
                <a:latin typeface="Comic Sans MS"/>
                <a:cs typeface="Comic Sans MS"/>
              </a:rPr>
              <a:t>) is approved for rheumatoid arthritis, graft rejection </a:t>
            </a:r>
          </a:p>
        </p:txBody>
      </p:sp>
    </p:spTree>
    <p:extLst>
      <p:ext uri="{BB962C8B-B14F-4D97-AF65-F5344CB8AC3E}">
        <p14:creationId xmlns:p14="http://schemas.microsoft.com/office/powerpoint/2010/main" val="671230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0"/>
            <a:ext cx="1905000" cy="457200"/>
          </a:xfrm>
        </p:spPr>
        <p:txBody>
          <a:bodyPr/>
          <a:lstStyle/>
          <a:p>
            <a:fld id="{9D92DD7D-A61E-5043-B77E-26C055EC0B67}" type="slidenum">
              <a:rPr lang="en-US" sz="1400" smtClean="0"/>
              <a:pPr/>
              <a:t>12</a:t>
            </a:fld>
            <a:endParaRPr lang="en-US" sz="1400">
              <a:latin typeface="+mn-lt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9600" y="990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FF060F"/>
                </a:solidFill>
                <a:latin typeface="Comic Sans MS" charset="0"/>
              </a:rPr>
              <a:t>Inhibitory receptors of T cells </a:t>
            </a:r>
            <a:endParaRPr lang="en-US" sz="3200" b="1" dirty="0">
              <a:solidFill>
                <a:srgbClr val="FF060F"/>
              </a:solidFill>
              <a:latin typeface="Helvetica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09600" y="2286000"/>
            <a:ext cx="777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 charset="0"/>
              </a:rPr>
              <a:t>Prevent reactions against self antigens (their physiologic function)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800" b="1" dirty="0">
              <a:latin typeface="Comic Sans MS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 charset="0"/>
              </a:rPr>
              <a:t>Suppress immune responses to some tumors, chronic infections (HCV, HIV)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Comic Sans MS" charset="0"/>
              </a:rPr>
              <a:t>Therapeutic application: checkpoint blockade for cancer immunotherapy</a:t>
            </a:r>
          </a:p>
        </p:txBody>
      </p:sp>
    </p:spTree>
    <p:extLst>
      <p:ext uri="{BB962C8B-B14F-4D97-AF65-F5344CB8AC3E}">
        <p14:creationId xmlns:p14="http://schemas.microsoft.com/office/powerpoint/2010/main" val="1233425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9">
            <a:extLst>
              <a:ext uri="{FF2B5EF4-FFF2-40B4-BE49-F238E27FC236}">
                <a16:creationId xmlns:a16="http://schemas.microsoft.com/office/drawing/2014/main" id="{23232C42-DC86-3A47-93A5-E40961FD7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72" y="241300"/>
            <a:ext cx="8020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0202"/>
                </a:solidFill>
                <a:latin typeface="Comic Sans MS"/>
                <a:cs typeface="Comic Sans MS"/>
              </a:rPr>
              <a:t>The opposing functions of CD28 and CTLA-4</a:t>
            </a:r>
          </a:p>
        </p:txBody>
      </p:sp>
      <p:sp>
        <p:nvSpPr>
          <p:cNvPr id="70" name="Slide Number Placeholder 3">
            <a:extLst>
              <a:ext uri="{FF2B5EF4-FFF2-40B4-BE49-F238E27FC236}">
                <a16:creationId xmlns:a16="http://schemas.microsoft.com/office/drawing/2014/main" id="{22323226-B448-944A-890F-48CB94280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0"/>
            <a:ext cx="1905000" cy="457200"/>
          </a:xfrm>
        </p:spPr>
        <p:txBody>
          <a:bodyPr/>
          <a:lstStyle/>
          <a:p>
            <a:fld id="{82C39042-6DF4-D34F-B320-C0711C7DE041}" type="slidenum">
              <a:rPr lang="en-US" sz="1400" smtClean="0">
                <a:latin typeface="Comic Sans MS"/>
                <a:cs typeface="Comic Sans MS"/>
              </a:rPr>
              <a:pPr/>
              <a:t>13</a:t>
            </a:fld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71" name="Rectangle 68">
            <a:extLst>
              <a:ext uri="{FF2B5EF4-FFF2-40B4-BE49-F238E27FC236}">
                <a16:creationId xmlns:a16="http://schemas.microsoft.com/office/drawing/2014/main" id="{CE70DF99-C3E2-2C47-85CF-2211AEAAC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75" y="5472535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i="1" dirty="0">
                <a:solidFill>
                  <a:srgbClr val="10056C"/>
                </a:solidFill>
                <a:latin typeface="Comic Sans MS"/>
                <a:cs typeface="Comic Sans MS"/>
              </a:rPr>
              <a:t>Knockout of CTLA-4 in mice and mutation in humans results in immune dysregulation (lymphoproliferation, multi-organ inflammation)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BF3745A-5034-E046-9A79-EE10D6DB2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374" y="877633"/>
            <a:ext cx="6102010" cy="457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88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FF060F"/>
                </a:solidFill>
                <a:latin typeface="Comic Sans MS" pitchFamily="-111" charset="0"/>
              </a:rPr>
              <a:t>The PD-1 inhibitory pathway</a:t>
            </a:r>
          </a:p>
        </p:txBody>
      </p:sp>
      <p:sp>
        <p:nvSpPr>
          <p:cNvPr id="251907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 pitchFamily="-111" charset="0"/>
              </a:rPr>
              <a:t>PD-1 recognizes two widely expressed </a:t>
            </a:r>
            <a:r>
              <a:rPr lang="en-US" sz="2800" b="1" dirty="0" err="1">
                <a:latin typeface="Comic Sans MS" pitchFamily="-111" charset="0"/>
              </a:rPr>
              <a:t>ligands</a:t>
            </a:r>
            <a:r>
              <a:rPr lang="en-US" sz="2800" b="1" dirty="0">
                <a:latin typeface="Comic Sans MS" pitchFamily="-111" charset="0"/>
              </a:rPr>
              <a:t> (PD-L1, PD-L2)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800" b="1" dirty="0">
              <a:latin typeface="Comic Sans MS" pitchFamily="-111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 pitchFamily="-111" charset="0"/>
              </a:rPr>
              <a:t>Knockout of PD-1 leads to autoimmune disease (less severe than CTLA-4-KO)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800" b="1" dirty="0">
              <a:latin typeface="Comic Sans MS" pitchFamily="-111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 pitchFamily="-111" charset="0"/>
              </a:rPr>
              <a:t>Role of PD-1 in T cell suppression in chronic infections, tumors?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BA93580F-AE37-094F-A94E-2780D0BC9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0"/>
            <a:ext cx="1905000" cy="457200"/>
          </a:xfrm>
        </p:spPr>
        <p:txBody>
          <a:bodyPr/>
          <a:lstStyle/>
          <a:p>
            <a:fld id="{9D92DD7D-A61E-5043-B77E-26C055EC0B67}" type="slidenum">
              <a:rPr lang="en-US" sz="1400" smtClean="0"/>
              <a:pPr/>
              <a:t>14</a:t>
            </a:fld>
            <a:endParaRPr lang="en-US" sz="14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4428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3ADBDB7-412D-9D4E-9BD8-06CB23078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545" y="787400"/>
            <a:ext cx="5690455" cy="60234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E0419B9-01F0-3349-BEEB-6C8E0B17F95B}"/>
              </a:ext>
            </a:extLst>
          </p:cNvPr>
          <p:cNvSpPr/>
          <p:nvPr/>
        </p:nvSpPr>
        <p:spPr bwMode="auto">
          <a:xfrm>
            <a:off x="3962400" y="914400"/>
            <a:ext cx="1371600" cy="403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FE9F38-C3E9-434E-98EF-89701B542E00}"/>
              </a:ext>
            </a:extLst>
          </p:cNvPr>
          <p:cNvSpPr/>
          <p:nvPr/>
        </p:nvSpPr>
        <p:spPr bwMode="auto">
          <a:xfrm>
            <a:off x="1371600" y="787400"/>
            <a:ext cx="2590800" cy="355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BFE2DB-099C-5B46-947D-C842A6A65296}"/>
              </a:ext>
            </a:extLst>
          </p:cNvPr>
          <p:cNvSpPr/>
          <p:nvPr/>
        </p:nvSpPr>
        <p:spPr bwMode="auto">
          <a:xfrm>
            <a:off x="2971800" y="6019800"/>
            <a:ext cx="3505200" cy="7910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620550-B3AE-1B49-B04C-8F28BD927205}"/>
              </a:ext>
            </a:extLst>
          </p:cNvPr>
          <p:cNvSpPr txBox="1"/>
          <p:nvPr/>
        </p:nvSpPr>
        <p:spPr>
          <a:xfrm>
            <a:off x="2931285" y="228600"/>
            <a:ext cx="3586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omic Sans MS" panose="030F0902030302020204" pitchFamily="66" charset="0"/>
              </a:rPr>
              <a:t>T cell activation 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5F317E06-6794-9347-8DFF-33BFD2D24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0"/>
            <a:ext cx="1905000" cy="457200"/>
          </a:xfrm>
        </p:spPr>
        <p:txBody>
          <a:bodyPr/>
          <a:lstStyle/>
          <a:p>
            <a:fld id="{9D92DD7D-A61E-5043-B77E-26C055EC0B67}" type="slidenum">
              <a:rPr lang="en-US" sz="1400" smtClean="0"/>
              <a:pPr/>
              <a:t>15</a:t>
            </a:fld>
            <a:endParaRPr lang="en-US" sz="14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9700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9B3DC-A3EA-074A-94BD-D32B839C3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545" y="787400"/>
            <a:ext cx="5690455" cy="60234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8CF1D4-2570-6E46-A846-22D4EAA75BC0}"/>
              </a:ext>
            </a:extLst>
          </p:cNvPr>
          <p:cNvSpPr txBox="1"/>
          <p:nvPr/>
        </p:nvSpPr>
        <p:spPr>
          <a:xfrm>
            <a:off x="2765379" y="228600"/>
            <a:ext cx="3918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omic Sans MS" panose="030F0902030302020204" pitchFamily="66" charset="0"/>
              </a:rPr>
              <a:t>Inhibition by PD-1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838CB80-1B8C-1844-A83C-A087B9739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0"/>
            <a:ext cx="1905000" cy="457200"/>
          </a:xfrm>
        </p:spPr>
        <p:txBody>
          <a:bodyPr/>
          <a:lstStyle/>
          <a:p>
            <a:fld id="{9D92DD7D-A61E-5043-B77E-26C055EC0B67}" type="slidenum">
              <a:rPr lang="en-US" sz="1400" smtClean="0"/>
              <a:pPr/>
              <a:t>16</a:t>
            </a:fld>
            <a:endParaRPr lang="en-US" sz="14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7088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18">
            <a:extLst>
              <a:ext uri="{FF2B5EF4-FFF2-40B4-BE49-F238E27FC236}">
                <a16:creationId xmlns:a16="http://schemas.microsoft.com/office/drawing/2014/main" id="{0901B82A-46ED-D948-82A2-AFDBA96C2031}"/>
              </a:ext>
            </a:extLst>
          </p:cNvPr>
          <p:cNvSpPr txBox="1"/>
          <p:nvPr/>
        </p:nvSpPr>
        <p:spPr>
          <a:xfrm>
            <a:off x="2765016" y="228600"/>
            <a:ext cx="3334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/>
                <a:cs typeface="Comic Sans MS"/>
              </a:rPr>
              <a:t>Action of CTLA-4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022DA2F8-8F6B-8248-91B5-79A022373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9" y="1167452"/>
            <a:ext cx="8907864" cy="4114800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EF2D5C41-D862-1246-9E2F-19094F711E1D}"/>
              </a:ext>
            </a:extLst>
          </p:cNvPr>
          <p:cNvSpPr txBox="1"/>
          <p:nvPr/>
        </p:nvSpPr>
        <p:spPr>
          <a:xfrm>
            <a:off x="745835" y="5562600"/>
            <a:ext cx="8169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>
                <a:solidFill>
                  <a:srgbClr val="10056C"/>
                </a:solidFill>
                <a:latin typeface="Comic Sans MS" panose="030F0902030302020204" pitchFamily="66" charset="0"/>
              </a:rPr>
              <a:t>Transfer CTLA4- T cells into “empty” mouse </a:t>
            </a:r>
            <a:r>
              <a:rPr lang="en-US" sz="2400" b="1" i="1" dirty="0">
                <a:solidFill>
                  <a:srgbClr val="10056C"/>
                </a:solidFill>
                <a:latin typeface="Comic Sans MS" panose="030F0902030302020204" pitchFamily="66" charset="0"/>
                <a:sym typeface="Wingdings" pitchFamily="2" charset="2"/>
              </a:rPr>
              <a:t> systemic inflammatory disease</a:t>
            </a:r>
          </a:p>
          <a:p>
            <a:pPr algn="l"/>
            <a:r>
              <a:rPr lang="en-US" sz="2400" b="1" i="1" dirty="0">
                <a:solidFill>
                  <a:srgbClr val="10056C"/>
                </a:solidFill>
                <a:latin typeface="Comic Sans MS" panose="030F0902030302020204" pitchFamily="66" charset="0"/>
                <a:sym typeface="Wingdings" pitchFamily="2" charset="2"/>
              </a:rPr>
              <a:t>Co-transfer normal (wild-type) T cells  no disease</a:t>
            </a:r>
            <a:endParaRPr lang="en-US" sz="2400" b="1" i="1" dirty="0">
              <a:solidFill>
                <a:srgbClr val="10056C"/>
              </a:solidFill>
              <a:latin typeface="Comic Sans MS" panose="030F0902030302020204" pitchFamily="66" charset="0"/>
            </a:endParaRPr>
          </a:p>
        </p:txBody>
      </p:sp>
      <p:sp>
        <p:nvSpPr>
          <p:cNvPr id="122" name="Slide Number Placeholder 1">
            <a:extLst>
              <a:ext uri="{FF2B5EF4-FFF2-40B4-BE49-F238E27FC236}">
                <a16:creationId xmlns:a16="http://schemas.microsoft.com/office/drawing/2014/main" id="{5EAE0C5E-A138-1E47-85F1-C838C8F98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0"/>
            <a:ext cx="1905000" cy="457200"/>
          </a:xfrm>
        </p:spPr>
        <p:txBody>
          <a:bodyPr/>
          <a:lstStyle/>
          <a:p>
            <a:fld id="{9D92DD7D-A61E-5043-B77E-26C055EC0B67}" type="slidenum">
              <a:rPr lang="en-US" sz="1400" smtClean="0"/>
              <a:pPr/>
              <a:t>17</a:t>
            </a:fld>
            <a:endParaRPr lang="en-US" sz="14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8996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C5E009A3-658B-F147-8CBE-7C77A6E762ED}"/>
              </a:ext>
            </a:extLst>
          </p:cNvPr>
          <p:cNvSpPr txBox="1"/>
          <p:nvPr/>
        </p:nvSpPr>
        <p:spPr>
          <a:xfrm>
            <a:off x="0" y="269220"/>
            <a:ext cx="9289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omic Sans MS"/>
                <a:cs typeface="Comic Sans MS"/>
              </a:rPr>
              <a:t>CTLA-4 competitively inhibits B7-CD28 engagement </a:t>
            </a:r>
            <a:endParaRPr lang="en-US" sz="28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2E22A43-7CBE-7E45-A781-E01FE2DC4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57250"/>
            <a:ext cx="8001000" cy="60007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5B93D91-AE19-AC42-95F5-74F4DF99FCB0}"/>
              </a:ext>
            </a:extLst>
          </p:cNvPr>
          <p:cNvSpPr txBox="1"/>
          <p:nvPr/>
        </p:nvSpPr>
        <p:spPr>
          <a:xfrm>
            <a:off x="4191000" y="990600"/>
            <a:ext cx="41148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29EBBA-8E3E-FE43-B18A-E0E6C2C630FB}"/>
              </a:ext>
            </a:extLst>
          </p:cNvPr>
          <p:cNvSpPr txBox="1"/>
          <p:nvPr/>
        </p:nvSpPr>
        <p:spPr>
          <a:xfrm>
            <a:off x="3581400" y="3886200"/>
            <a:ext cx="9144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17C1405E-5F34-5B43-830B-5CB14F19B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0"/>
            <a:ext cx="1905000" cy="457200"/>
          </a:xfrm>
        </p:spPr>
        <p:txBody>
          <a:bodyPr/>
          <a:lstStyle/>
          <a:p>
            <a:fld id="{9D92DD7D-A61E-5043-B77E-26C055EC0B67}" type="slidenum">
              <a:rPr lang="en-US" sz="1400" smtClean="0"/>
              <a:pPr/>
              <a:t>18</a:t>
            </a:fld>
            <a:endParaRPr lang="en-US" sz="14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3189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841F4514-9737-2742-913F-A6C6354880B6}"/>
              </a:ext>
            </a:extLst>
          </p:cNvPr>
          <p:cNvSpPr txBox="1"/>
          <p:nvPr/>
        </p:nvSpPr>
        <p:spPr>
          <a:xfrm>
            <a:off x="0" y="269220"/>
            <a:ext cx="9289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/>
                <a:cs typeface="Comic Sans MS"/>
              </a:rPr>
              <a:t>CTLA-4 competitively inhibits B7-CD28 engagement 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6F66465-C5C5-4549-8BB0-A26F187B7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73" y="705200"/>
            <a:ext cx="7696200" cy="5772150"/>
          </a:xfrm>
          <a:prstGeom prst="rect">
            <a:avLst/>
          </a:prstGeom>
        </p:spPr>
      </p:pic>
      <p:sp>
        <p:nvSpPr>
          <p:cNvPr id="45" name="Slide Number Placeholder 1">
            <a:extLst>
              <a:ext uri="{FF2B5EF4-FFF2-40B4-BE49-F238E27FC236}">
                <a16:creationId xmlns:a16="http://schemas.microsoft.com/office/drawing/2014/main" id="{F1467E3E-0B34-4C40-9C21-C55722EEC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0"/>
            <a:ext cx="1905000" cy="457200"/>
          </a:xfrm>
        </p:spPr>
        <p:txBody>
          <a:bodyPr/>
          <a:lstStyle/>
          <a:p>
            <a:fld id="{9D92DD7D-A61E-5043-B77E-26C055EC0B67}" type="slidenum">
              <a:rPr lang="en-US" sz="1400" smtClean="0"/>
              <a:pPr/>
              <a:t>19</a:t>
            </a:fld>
            <a:endParaRPr lang="en-US" sz="14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3668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3D4B1DE-587B-0844-B06E-1CF76F02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0"/>
            <a:ext cx="1905000" cy="457200"/>
          </a:xfrm>
        </p:spPr>
        <p:txBody>
          <a:bodyPr/>
          <a:lstStyle/>
          <a:p>
            <a:fld id="{166A5469-5FEE-9347-80A5-FBF3F48F5285}" type="slidenum">
              <a:rPr lang="en-US" sz="1400"/>
              <a:pPr/>
              <a:t>2</a:t>
            </a:fld>
            <a:endParaRPr lang="en-US" sz="1400">
              <a:latin typeface="Times" pitchFamily="-111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CEC7BE-C635-C646-87CF-6B591CFCC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FF0603"/>
                </a:solidFill>
                <a:latin typeface="Comic Sans MS" pitchFamily="-111" charset="0"/>
              </a:rPr>
              <a:t>Lecture outline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827D08-DB54-B645-915D-1A8D021D5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133600"/>
            <a:ext cx="777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 pitchFamily="-111" charset="0"/>
              </a:rPr>
              <a:t>T cell activation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 dirty="0">
              <a:latin typeface="Comic Sans MS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 err="1">
                <a:latin typeface="Comic Sans MS" pitchFamily="-111" charset="0"/>
              </a:rPr>
              <a:t>Costimulation</a:t>
            </a:r>
            <a:r>
              <a:rPr lang="en-US" sz="2800" b="1" dirty="0">
                <a:latin typeface="Comic Sans MS" pitchFamily="-111" charset="0"/>
              </a:rPr>
              <a:t>, the B7:CD28 family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 dirty="0">
              <a:latin typeface="Comic Sans MS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 pitchFamily="-111" charset="0"/>
              </a:rPr>
              <a:t>Inhibitory receptors of T cells </a:t>
            </a:r>
          </a:p>
        </p:txBody>
      </p:sp>
    </p:spTree>
    <p:extLst>
      <p:ext uri="{BB962C8B-B14F-4D97-AF65-F5344CB8AC3E}">
        <p14:creationId xmlns:p14="http://schemas.microsoft.com/office/powerpoint/2010/main" val="4195700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200" b="1" dirty="0">
                <a:solidFill>
                  <a:srgbClr val="FF0603"/>
                </a:solidFill>
                <a:latin typeface="Comic Sans MS"/>
                <a:cs typeface="Comic Sans MS"/>
              </a:rPr>
              <a:t>Functions of CTLA-4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9A27213-156A-6149-84B4-D171DAF3A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0"/>
            <a:ext cx="1905000" cy="457200"/>
          </a:xfrm>
        </p:spPr>
        <p:txBody>
          <a:bodyPr/>
          <a:lstStyle/>
          <a:p>
            <a:fld id="{9D92DD7D-A61E-5043-B77E-26C055EC0B67}" type="slidenum">
              <a:rPr lang="en-US" sz="1400" smtClean="0"/>
              <a:pPr/>
              <a:t>20</a:t>
            </a:fld>
            <a:endParaRPr lang="en-US" sz="1400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D0FF89-5F48-B749-8AF3-F4A62132A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447800"/>
            <a:ext cx="7848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 eaLnBrk="1" hangingPunct="1">
              <a:spcBef>
                <a:spcPct val="20000"/>
              </a:spcBef>
              <a:buFontTx/>
              <a:buChar char="•"/>
            </a:pPr>
            <a:endParaRPr lang="en-US" b="1" dirty="0">
              <a:latin typeface="Comic Sans MS"/>
              <a:cs typeface="Comic Sans MS"/>
            </a:endParaRPr>
          </a:p>
          <a:p>
            <a:pPr marL="34290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/>
                <a:cs typeface="Comic Sans MS"/>
              </a:rPr>
              <a:t>How does a T cell choose to use CD28 to be activated (e.g. with microbes) or   CTLA-4 to shut down (e.g. with self Ag)? </a:t>
            </a:r>
          </a:p>
          <a:p>
            <a:pPr marL="742950" lvl="1" indent="-285750" algn="l" eaLnBrk="1" hangingPunct="1">
              <a:spcBef>
                <a:spcPct val="20000"/>
              </a:spcBef>
              <a:buFontTx/>
              <a:buChar char="–"/>
            </a:pPr>
            <a:endParaRPr lang="en-US" b="1" dirty="0">
              <a:latin typeface="Comic Sans MS"/>
              <a:ea typeface="ＭＳ Ｐゴシック" charset="-128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01723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C7EC83-CB2D-B646-A467-0FC8572C3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200" b="1" dirty="0">
                <a:solidFill>
                  <a:srgbClr val="FF0603"/>
                </a:solidFill>
                <a:latin typeface="Comic Sans MS"/>
                <a:cs typeface="Comic Sans MS"/>
              </a:rPr>
              <a:t>Function of CTLA-4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CD3055-9064-894C-9286-8696F8B39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19200"/>
            <a:ext cx="8458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 eaLnBrk="1" hangingPunct="1">
              <a:spcBef>
                <a:spcPct val="20000"/>
              </a:spcBef>
            </a:pPr>
            <a:endParaRPr lang="en-US" b="1" dirty="0">
              <a:latin typeface="Comic Sans MS"/>
              <a:cs typeface="Comic Sans MS"/>
            </a:endParaRPr>
          </a:p>
          <a:p>
            <a:pPr marL="34290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/>
                <a:cs typeface="Comic Sans MS"/>
              </a:rPr>
              <a:t>How does a T cell choose to use CD28 to be activated (e.g. with microbes) or CTLA-4 to shut down (e.g. with self Ag)? </a:t>
            </a:r>
          </a:p>
          <a:p>
            <a:pPr marL="742950" lvl="1" indent="-285750" algn="l" eaLnBrk="1" hangingPunct="1"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/>
                <a:ea typeface="ＭＳ Ｐゴシック" charset="-128"/>
                <a:cs typeface="Comic Sans MS"/>
              </a:rPr>
              <a:t>Level of B7 expression and affinity of receptors: Low B7 (e.g. when DC is displaying self antigen) --&gt; engagement of high-affinity CTLA-4; High B7 (e.g. after microbe encounter) --&gt; engagement of lower affinity CD28 </a:t>
            </a:r>
          </a:p>
          <a:p>
            <a:pPr lvl="1" algn="l" eaLnBrk="1" hangingPunct="1">
              <a:spcBef>
                <a:spcPct val="20000"/>
              </a:spcBef>
            </a:pPr>
            <a:endParaRPr lang="en-US" b="1" dirty="0">
              <a:latin typeface="Comic Sans MS"/>
              <a:ea typeface="ＭＳ Ｐゴシック" charset="-128"/>
              <a:cs typeface="Comic Sans MS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AFD70433-AB32-CA44-94CA-84B663A8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0"/>
            <a:ext cx="1905000" cy="457200"/>
          </a:xfrm>
        </p:spPr>
        <p:txBody>
          <a:bodyPr/>
          <a:lstStyle/>
          <a:p>
            <a:fld id="{9D92DD7D-A61E-5043-B77E-26C055EC0B67}" type="slidenum">
              <a:rPr lang="en-US" sz="1400" smtClean="0"/>
              <a:pPr/>
              <a:t>21</a:t>
            </a:fld>
            <a:endParaRPr lang="en-US" sz="14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9568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572B30-E91E-454C-BF39-ADC352B4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0"/>
            <a:ext cx="1905000" cy="457200"/>
          </a:xfrm>
        </p:spPr>
        <p:txBody>
          <a:bodyPr/>
          <a:lstStyle/>
          <a:p>
            <a:fld id="{9D92DD7D-A61E-5043-B77E-26C055EC0B67}" type="slidenum">
              <a:rPr lang="en-US" smtClean="0"/>
              <a:pPr/>
              <a:t>22</a:t>
            </a:fld>
            <a:endParaRPr lang="en-US" sz="1400">
              <a:latin typeface="+mn-lt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EBBB187-1408-774F-9242-AA9D788A614E}"/>
              </a:ext>
            </a:extLst>
          </p:cNvPr>
          <p:cNvSpPr/>
          <p:nvPr/>
        </p:nvSpPr>
        <p:spPr>
          <a:xfrm>
            <a:off x="2971800" y="1243527"/>
            <a:ext cx="2593474" cy="925724"/>
          </a:xfrm>
          <a:custGeom>
            <a:avLst/>
            <a:gdLst>
              <a:gd name="connsiteX0" fmla="*/ 0 w 2593474"/>
              <a:gd name="connsiteY0" fmla="*/ 187158 h 925724"/>
              <a:gd name="connsiteX1" fmla="*/ 695158 w 2593474"/>
              <a:gd name="connsiteY1" fmla="*/ 909052 h 925724"/>
              <a:gd name="connsiteX2" fmla="*/ 1270000 w 2593474"/>
              <a:gd name="connsiteY2" fmla="*/ 708526 h 925724"/>
              <a:gd name="connsiteX3" fmla="*/ 1778000 w 2593474"/>
              <a:gd name="connsiteY3" fmla="*/ 868947 h 925724"/>
              <a:gd name="connsiteX4" fmla="*/ 2593474 w 2593474"/>
              <a:gd name="connsiteY4" fmla="*/ 0 h 925724"/>
              <a:gd name="connsiteX5" fmla="*/ 2593474 w 2593474"/>
              <a:gd name="connsiteY5" fmla="*/ 0 h 92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3474" h="925724">
                <a:moveTo>
                  <a:pt x="0" y="187158"/>
                </a:moveTo>
                <a:cubicBezTo>
                  <a:pt x="241745" y="504657"/>
                  <a:pt x="483491" y="822157"/>
                  <a:pt x="695158" y="909052"/>
                </a:cubicBezTo>
                <a:cubicBezTo>
                  <a:pt x="906825" y="995947"/>
                  <a:pt x="1089526" y="715210"/>
                  <a:pt x="1270000" y="708526"/>
                </a:cubicBezTo>
                <a:cubicBezTo>
                  <a:pt x="1450474" y="701842"/>
                  <a:pt x="1557421" y="987035"/>
                  <a:pt x="1778000" y="868947"/>
                </a:cubicBezTo>
                <a:cubicBezTo>
                  <a:pt x="1998579" y="750859"/>
                  <a:pt x="2593474" y="0"/>
                  <a:pt x="2593474" y="0"/>
                </a:cubicBezTo>
                <a:lnTo>
                  <a:pt x="2593474" y="0"/>
                </a:lnTo>
              </a:path>
            </a:pathLst>
          </a:custGeom>
          <a:solidFill>
            <a:srgbClr val="8BBBA5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84DED25B-2050-504C-AD2A-E7AC91FE5A15}"/>
              </a:ext>
            </a:extLst>
          </p:cNvPr>
          <p:cNvSpPr/>
          <p:nvPr/>
        </p:nvSpPr>
        <p:spPr>
          <a:xfrm>
            <a:off x="2971800" y="2968053"/>
            <a:ext cx="2366211" cy="441175"/>
          </a:xfrm>
          <a:custGeom>
            <a:avLst/>
            <a:gdLst>
              <a:gd name="connsiteX0" fmla="*/ 0 w 2366211"/>
              <a:gd name="connsiteY0" fmla="*/ 427807 h 441175"/>
              <a:gd name="connsiteX1" fmla="*/ 1163053 w 2366211"/>
              <a:gd name="connsiteY1" fmla="*/ 17 h 441175"/>
              <a:gd name="connsiteX2" fmla="*/ 2366211 w 2366211"/>
              <a:gd name="connsiteY2" fmla="*/ 441175 h 441175"/>
              <a:gd name="connsiteX3" fmla="*/ 2366211 w 2366211"/>
              <a:gd name="connsiteY3" fmla="*/ 441175 h 441175"/>
              <a:gd name="connsiteX4" fmla="*/ 2366211 w 2366211"/>
              <a:gd name="connsiteY4" fmla="*/ 441175 h 44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6211" h="441175">
                <a:moveTo>
                  <a:pt x="0" y="427807"/>
                </a:moveTo>
                <a:cubicBezTo>
                  <a:pt x="384342" y="212798"/>
                  <a:pt x="768685" y="-2211"/>
                  <a:pt x="1163053" y="17"/>
                </a:cubicBezTo>
                <a:cubicBezTo>
                  <a:pt x="1557422" y="2245"/>
                  <a:pt x="2366211" y="441175"/>
                  <a:pt x="2366211" y="441175"/>
                </a:cubicBezTo>
                <a:lnTo>
                  <a:pt x="2366211" y="441175"/>
                </a:lnTo>
                <a:lnTo>
                  <a:pt x="2366211" y="441175"/>
                </a:lnTo>
              </a:path>
            </a:pathLst>
          </a:custGeom>
          <a:solidFill>
            <a:srgbClr val="DFFF1E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27">
            <a:extLst>
              <a:ext uri="{FF2B5EF4-FFF2-40B4-BE49-F238E27FC236}">
                <a16:creationId xmlns:a16="http://schemas.microsoft.com/office/drawing/2014/main" id="{1CC6F2F4-869E-BC41-94C2-76EAF2020B30}"/>
              </a:ext>
            </a:extLst>
          </p:cNvPr>
          <p:cNvSpPr>
            <a:spLocks/>
          </p:cNvSpPr>
          <p:nvPr/>
        </p:nvSpPr>
        <p:spPr bwMode="auto">
          <a:xfrm rot="10800000">
            <a:off x="3726029" y="1913199"/>
            <a:ext cx="221665" cy="680537"/>
          </a:xfrm>
          <a:custGeom>
            <a:avLst/>
            <a:gdLst/>
            <a:ahLst/>
            <a:cxnLst>
              <a:cxn ang="0">
                <a:pos x="66" y="98"/>
              </a:cxn>
              <a:cxn ang="0">
                <a:pos x="78" y="90"/>
              </a:cxn>
              <a:cxn ang="0">
                <a:pos x="88" y="80"/>
              </a:cxn>
              <a:cxn ang="0">
                <a:pos x="94" y="66"/>
              </a:cxn>
              <a:cxn ang="0">
                <a:pos x="96" y="52"/>
              </a:cxn>
              <a:cxn ang="0">
                <a:pos x="96" y="42"/>
              </a:cxn>
              <a:cxn ang="0">
                <a:pos x="92" y="32"/>
              </a:cxn>
              <a:cxn ang="0">
                <a:pos x="88" y="24"/>
              </a:cxn>
              <a:cxn ang="0">
                <a:pos x="82" y="16"/>
              </a:cxn>
              <a:cxn ang="0">
                <a:pos x="76" y="10"/>
              </a:cxn>
              <a:cxn ang="0">
                <a:pos x="66" y="4"/>
              </a:cxn>
              <a:cxn ang="0">
                <a:pos x="58" y="2"/>
              </a:cxn>
              <a:cxn ang="0">
                <a:pos x="48" y="0"/>
              </a:cxn>
              <a:cxn ang="0">
                <a:pos x="38" y="2"/>
              </a:cxn>
              <a:cxn ang="0">
                <a:pos x="30" y="4"/>
              </a:cxn>
              <a:cxn ang="0">
                <a:pos x="22" y="10"/>
              </a:cxn>
              <a:cxn ang="0">
                <a:pos x="14" y="16"/>
              </a:cxn>
              <a:cxn ang="0">
                <a:pos x="8" y="24"/>
              </a:cxn>
              <a:cxn ang="0">
                <a:pos x="4" y="32"/>
              </a:cxn>
              <a:cxn ang="0">
                <a:pos x="2" y="42"/>
              </a:cxn>
              <a:cxn ang="0">
                <a:pos x="0" y="52"/>
              </a:cxn>
              <a:cxn ang="0">
                <a:pos x="0" y="60"/>
              </a:cxn>
              <a:cxn ang="0">
                <a:pos x="2" y="68"/>
              </a:cxn>
              <a:cxn ang="0">
                <a:pos x="10" y="80"/>
              </a:cxn>
              <a:cxn ang="0">
                <a:pos x="20" y="92"/>
              </a:cxn>
              <a:cxn ang="0">
                <a:pos x="32" y="100"/>
              </a:cxn>
              <a:cxn ang="0">
                <a:pos x="30" y="108"/>
              </a:cxn>
              <a:cxn ang="0">
                <a:pos x="28" y="118"/>
              </a:cxn>
              <a:cxn ang="0">
                <a:pos x="28" y="138"/>
              </a:cxn>
              <a:cxn ang="0">
                <a:pos x="12" y="378"/>
              </a:cxn>
              <a:cxn ang="0">
                <a:pos x="12" y="386"/>
              </a:cxn>
              <a:cxn ang="0">
                <a:pos x="16" y="394"/>
              </a:cxn>
              <a:cxn ang="0">
                <a:pos x="18" y="400"/>
              </a:cxn>
              <a:cxn ang="0">
                <a:pos x="22" y="406"/>
              </a:cxn>
              <a:cxn ang="0">
                <a:pos x="28" y="410"/>
              </a:cxn>
              <a:cxn ang="0">
                <a:pos x="34" y="414"/>
              </a:cxn>
              <a:cxn ang="0">
                <a:pos x="40" y="416"/>
              </a:cxn>
              <a:cxn ang="0">
                <a:pos x="48" y="416"/>
              </a:cxn>
              <a:cxn ang="0">
                <a:pos x="56" y="416"/>
              </a:cxn>
              <a:cxn ang="0">
                <a:pos x="62" y="414"/>
              </a:cxn>
              <a:cxn ang="0">
                <a:pos x="68" y="410"/>
              </a:cxn>
              <a:cxn ang="0">
                <a:pos x="74" y="406"/>
              </a:cxn>
              <a:cxn ang="0">
                <a:pos x="78" y="400"/>
              </a:cxn>
              <a:cxn ang="0">
                <a:pos x="82" y="394"/>
              </a:cxn>
              <a:cxn ang="0">
                <a:pos x="84" y="386"/>
              </a:cxn>
              <a:cxn ang="0">
                <a:pos x="84" y="378"/>
              </a:cxn>
              <a:cxn ang="0">
                <a:pos x="74" y="138"/>
              </a:cxn>
              <a:cxn ang="0">
                <a:pos x="72" y="118"/>
              </a:cxn>
              <a:cxn ang="0">
                <a:pos x="70" y="108"/>
              </a:cxn>
              <a:cxn ang="0">
                <a:pos x="68" y="98"/>
              </a:cxn>
            </a:cxnLst>
            <a:rect l="0" t="0" r="r" b="b"/>
            <a:pathLst>
              <a:path w="96" h="416">
                <a:moveTo>
                  <a:pt x="66" y="98"/>
                </a:moveTo>
                <a:lnTo>
                  <a:pt x="78" y="90"/>
                </a:lnTo>
                <a:lnTo>
                  <a:pt x="88" y="80"/>
                </a:lnTo>
                <a:lnTo>
                  <a:pt x="94" y="66"/>
                </a:lnTo>
                <a:lnTo>
                  <a:pt x="96" y="52"/>
                </a:lnTo>
                <a:lnTo>
                  <a:pt x="96" y="42"/>
                </a:lnTo>
                <a:lnTo>
                  <a:pt x="92" y="32"/>
                </a:lnTo>
                <a:lnTo>
                  <a:pt x="88" y="24"/>
                </a:lnTo>
                <a:lnTo>
                  <a:pt x="82" y="16"/>
                </a:lnTo>
                <a:lnTo>
                  <a:pt x="76" y="10"/>
                </a:lnTo>
                <a:lnTo>
                  <a:pt x="66" y="4"/>
                </a:lnTo>
                <a:lnTo>
                  <a:pt x="58" y="2"/>
                </a:lnTo>
                <a:lnTo>
                  <a:pt x="48" y="0"/>
                </a:lnTo>
                <a:lnTo>
                  <a:pt x="38" y="2"/>
                </a:lnTo>
                <a:lnTo>
                  <a:pt x="30" y="4"/>
                </a:lnTo>
                <a:lnTo>
                  <a:pt x="22" y="10"/>
                </a:lnTo>
                <a:lnTo>
                  <a:pt x="14" y="16"/>
                </a:lnTo>
                <a:lnTo>
                  <a:pt x="8" y="24"/>
                </a:lnTo>
                <a:lnTo>
                  <a:pt x="4" y="32"/>
                </a:lnTo>
                <a:lnTo>
                  <a:pt x="2" y="42"/>
                </a:lnTo>
                <a:lnTo>
                  <a:pt x="0" y="52"/>
                </a:lnTo>
                <a:lnTo>
                  <a:pt x="0" y="60"/>
                </a:lnTo>
                <a:lnTo>
                  <a:pt x="2" y="68"/>
                </a:lnTo>
                <a:lnTo>
                  <a:pt x="10" y="80"/>
                </a:lnTo>
                <a:lnTo>
                  <a:pt x="20" y="92"/>
                </a:lnTo>
                <a:lnTo>
                  <a:pt x="32" y="100"/>
                </a:lnTo>
                <a:lnTo>
                  <a:pt x="30" y="108"/>
                </a:lnTo>
                <a:lnTo>
                  <a:pt x="28" y="118"/>
                </a:lnTo>
                <a:lnTo>
                  <a:pt x="28" y="138"/>
                </a:lnTo>
                <a:lnTo>
                  <a:pt x="12" y="378"/>
                </a:lnTo>
                <a:lnTo>
                  <a:pt x="12" y="386"/>
                </a:lnTo>
                <a:lnTo>
                  <a:pt x="16" y="394"/>
                </a:lnTo>
                <a:lnTo>
                  <a:pt x="18" y="400"/>
                </a:lnTo>
                <a:lnTo>
                  <a:pt x="22" y="406"/>
                </a:lnTo>
                <a:lnTo>
                  <a:pt x="28" y="410"/>
                </a:lnTo>
                <a:lnTo>
                  <a:pt x="34" y="414"/>
                </a:lnTo>
                <a:lnTo>
                  <a:pt x="40" y="416"/>
                </a:lnTo>
                <a:lnTo>
                  <a:pt x="48" y="416"/>
                </a:lnTo>
                <a:lnTo>
                  <a:pt x="56" y="416"/>
                </a:lnTo>
                <a:lnTo>
                  <a:pt x="62" y="414"/>
                </a:lnTo>
                <a:lnTo>
                  <a:pt x="68" y="410"/>
                </a:lnTo>
                <a:lnTo>
                  <a:pt x="74" y="406"/>
                </a:lnTo>
                <a:lnTo>
                  <a:pt x="78" y="400"/>
                </a:lnTo>
                <a:lnTo>
                  <a:pt x="82" y="394"/>
                </a:lnTo>
                <a:lnTo>
                  <a:pt x="84" y="386"/>
                </a:lnTo>
                <a:lnTo>
                  <a:pt x="84" y="378"/>
                </a:lnTo>
                <a:lnTo>
                  <a:pt x="74" y="138"/>
                </a:lnTo>
                <a:lnTo>
                  <a:pt x="72" y="118"/>
                </a:lnTo>
                <a:lnTo>
                  <a:pt x="70" y="108"/>
                </a:lnTo>
                <a:lnTo>
                  <a:pt x="68" y="98"/>
                </a:lnTo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7F4730"/>
              </a:gs>
            </a:gsLst>
            <a:lin ang="5400000" scaled="1"/>
          </a:gra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7" name="Freeform 27">
            <a:extLst>
              <a:ext uri="{FF2B5EF4-FFF2-40B4-BE49-F238E27FC236}">
                <a16:creationId xmlns:a16="http://schemas.microsoft.com/office/drawing/2014/main" id="{3E14C464-7811-6A47-92D9-4A0DD33A3110}"/>
              </a:ext>
            </a:extLst>
          </p:cNvPr>
          <p:cNvSpPr>
            <a:spLocks/>
          </p:cNvSpPr>
          <p:nvPr/>
        </p:nvSpPr>
        <p:spPr bwMode="auto">
          <a:xfrm rot="10800000">
            <a:off x="4346324" y="1913199"/>
            <a:ext cx="221665" cy="680537"/>
          </a:xfrm>
          <a:custGeom>
            <a:avLst/>
            <a:gdLst/>
            <a:ahLst/>
            <a:cxnLst>
              <a:cxn ang="0">
                <a:pos x="66" y="98"/>
              </a:cxn>
              <a:cxn ang="0">
                <a:pos x="78" y="90"/>
              </a:cxn>
              <a:cxn ang="0">
                <a:pos x="88" y="80"/>
              </a:cxn>
              <a:cxn ang="0">
                <a:pos x="94" y="66"/>
              </a:cxn>
              <a:cxn ang="0">
                <a:pos x="96" y="52"/>
              </a:cxn>
              <a:cxn ang="0">
                <a:pos x="96" y="42"/>
              </a:cxn>
              <a:cxn ang="0">
                <a:pos x="92" y="32"/>
              </a:cxn>
              <a:cxn ang="0">
                <a:pos x="88" y="24"/>
              </a:cxn>
              <a:cxn ang="0">
                <a:pos x="82" y="16"/>
              </a:cxn>
              <a:cxn ang="0">
                <a:pos x="76" y="10"/>
              </a:cxn>
              <a:cxn ang="0">
                <a:pos x="66" y="4"/>
              </a:cxn>
              <a:cxn ang="0">
                <a:pos x="58" y="2"/>
              </a:cxn>
              <a:cxn ang="0">
                <a:pos x="48" y="0"/>
              </a:cxn>
              <a:cxn ang="0">
                <a:pos x="38" y="2"/>
              </a:cxn>
              <a:cxn ang="0">
                <a:pos x="30" y="4"/>
              </a:cxn>
              <a:cxn ang="0">
                <a:pos x="22" y="10"/>
              </a:cxn>
              <a:cxn ang="0">
                <a:pos x="14" y="16"/>
              </a:cxn>
              <a:cxn ang="0">
                <a:pos x="8" y="24"/>
              </a:cxn>
              <a:cxn ang="0">
                <a:pos x="4" y="32"/>
              </a:cxn>
              <a:cxn ang="0">
                <a:pos x="2" y="42"/>
              </a:cxn>
              <a:cxn ang="0">
                <a:pos x="0" y="52"/>
              </a:cxn>
              <a:cxn ang="0">
                <a:pos x="0" y="60"/>
              </a:cxn>
              <a:cxn ang="0">
                <a:pos x="2" y="68"/>
              </a:cxn>
              <a:cxn ang="0">
                <a:pos x="10" y="80"/>
              </a:cxn>
              <a:cxn ang="0">
                <a:pos x="20" y="92"/>
              </a:cxn>
              <a:cxn ang="0">
                <a:pos x="32" y="100"/>
              </a:cxn>
              <a:cxn ang="0">
                <a:pos x="30" y="108"/>
              </a:cxn>
              <a:cxn ang="0">
                <a:pos x="28" y="118"/>
              </a:cxn>
              <a:cxn ang="0">
                <a:pos x="28" y="138"/>
              </a:cxn>
              <a:cxn ang="0">
                <a:pos x="12" y="378"/>
              </a:cxn>
              <a:cxn ang="0">
                <a:pos x="12" y="386"/>
              </a:cxn>
              <a:cxn ang="0">
                <a:pos x="16" y="394"/>
              </a:cxn>
              <a:cxn ang="0">
                <a:pos x="18" y="400"/>
              </a:cxn>
              <a:cxn ang="0">
                <a:pos x="22" y="406"/>
              </a:cxn>
              <a:cxn ang="0">
                <a:pos x="28" y="410"/>
              </a:cxn>
              <a:cxn ang="0">
                <a:pos x="34" y="414"/>
              </a:cxn>
              <a:cxn ang="0">
                <a:pos x="40" y="416"/>
              </a:cxn>
              <a:cxn ang="0">
                <a:pos x="48" y="416"/>
              </a:cxn>
              <a:cxn ang="0">
                <a:pos x="56" y="416"/>
              </a:cxn>
              <a:cxn ang="0">
                <a:pos x="62" y="414"/>
              </a:cxn>
              <a:cxn ang="0">
                <a:pos x="68" y="410"/>
              </a:cxn>
              <a:cxn ang="0">
                <a:pos x="74" y="406"/>
              </a:cxn>
              <a:cxn ang="0">
                <a:pos x="78" y="400"/>
              </a:cxn>
              <a:cxn ang="0">
                <a:pos x="82" y="394"/>
              </a:cxn>
              <a:cxn ang="0">
                <a:pos x="84" y="386"/>
              </a:cxn>
              <a:cxn ang="0">
                <a:pos x="84" y="378"/>
              </a:cxn>
              <a:cxn ang="0">
                <a:pos x="74" y="138"/>
              </a:cxn>
              <a:cxn ang="0">
                <a:pos x="72" y="118"/>
              </a:cxn>
              <a:cxn ang="0">
                <a:pos x="70" y="108"/>
              </a:cxn>
              <a:cxn ang="0">
                <a:pos x="68" y="98"/>
              </a:cxn>
            </a:cxnLst>
            <a:rect l="0" t="0" r="r" b="b"/>
            <a:pathLst>
              <a:path w="96" h="416">
                <a:moveTo>
                  <a:pt x="66" y="98"/>
                </a:moveTo>
                <a:lnTo>
                  <a:pt x="78" y="90"/>
                </a:lnTo>
                <a:lnTo>
                  <a:pt x="88" y="80"/>
                </a:lnTo>
                <a:lnTo>
                  <a:pt x="94" y="66"/>
                </a:lnTo>
                <a:lnTo>
                  <a:pt x="96" y="52"/>
                </a:lnTo>
                <a:lnTo>
                  <a:pt x="96" y="42"/>
                </a:lnTo>
                <a:lnTo>
                  <a:pt x="92" y="32"/>
                </a:lnTo>
                <a:lnTo>
                  <a:pt x="88" y="24"/>
                </a:lnTo>
                <a:lnTo>
                  <a:pt x="82" y="16"/>
                </a:lnTo>
                <a:lnTo>
                  <a:pt x="76" y="10"/>
                </a:lnTo>
                <a:lnTo>
                  <a:pt x="66" y="4"/>
                </a:lnTo>
                <a:lnTo>
                  <a:pt x="58" y="2"/>
                </a:lnTo>
                <a:lnTo>
                  <a:pt x="48" y="0"/>
                </a:lnTo>
                <a:lnTo>
                  <a:pt x="38" y="2"/>
                </a:lnTo>
                <a:lnTo>
                  <a:pt x="30" y="4"/>
                </a:lnTo>
                <a:lnTo>
                  <a:pt x="22" y="10"/>
                </a:lnTo>
                <a:lnTo>
                  <a:pt x="14" y="16"/>
                </a:lnTo>
                <a:lnTo>
                  <a:pt x="8" y="24"/>
                </a:lnTo>
                <a:lnTo>
                  <a:pt x="4" y="32"/>
                </a:lnTo>
                <a:lnTo>
                  <a:pt x="2" y="42"/>
                </a:lnTo>
                <a:lnTo>
                  <a:pt x="0" y="52"/>
                </a:lnTo>
                <a:lnTo>
                  <a:pt x="0" y="60"/>
                </a:lnTo>
                <a:lnTo>
                  <a:pt x="2" y="68"/>
                </a:lnTo>
                <a:lnTo>
                  <a:pt x="10" y="80"/>
                </a:lnTo>
                <a:lnTo>
                  <a:pt x="20" y="92"/>
                </a:lnTo>
                <a:lnTo>
                  <a:pt x="32" y="100"/>
                </a:lnTo>
                <a:lnTo>
                  <a:pt x="30" y="108"/>
                </a:lnTo>
                <a:lnTo>
                  <a:pt x="28" y="118"/>
                </a:lnTo>
                <a:lnTo>
                  <a:pt x="28" y="138"/>
                </a:lnTo>
                <a:lnTo>
                  <a:pt x="12" y="378"/>
                </a:lnTo>
                <a:lnTo>
                  <a:pt x="12" y="386"/>
                </a:lnTo>
                <a:lnTo>
                  <a:pt x="16" y="394"/>
                </a:lnTo>
                <a:lnTo>
                  <a:pt x="18" y="400"/>
                </a:lnTo>
                <a:lnTo>
                  <a:pt x="22" y="406"/>
                </a:lnTo>
                <a:lnTo>
                  <a:pt x="28" y="410"/>
                </a:lnTo>
                <a:lnTo>
                  <a:pt x="34" y="414"/>
                </a:lnTo>
                <a:lnTo>
                  <a:pt x="40" y="416"/>
                </a:lnTo>
                <a:lnTo>
                  <a:pt x="48" y="416"/>
                </a:lnTo>
                <a:lnTo>
                  <a:pt x="56" y="416"/>
                </a:lnTo>
                <a:lnTo>
                  <a:pt x="62" y="414"/>
                </a:lnTo>
                <a:lnTo>
                  <a:pt x="68" y="410"/>
                </a:lnTo>
                <a:lnTo>
                  <a:pt x="74" y="406"/>
                </a:lnTo>
                <a:lnTo>
                  <a:pt x="78" y="400"/>
                </a:lnTo>
                <a:lnTo>
                  <a:pt x="82" y="394"/>
                </a:lnTo>
                <a:lnTo>
                  <a:pt x="84" y="386"/>
                </a:lnTo>
                <a:lnTo>
                  <a:pt x="84" y="378"/>
                </a:lnTo>
                <a:lnTo>
                  <a:pt x="74" y="138"/>
                </a:lnTo>
                <a:lnTo>
                  <a:pt x="72" y="118"/>
                </a:lnTo>
                <a:lnTo>
                  <a:pt x="70" y="108"/>
                </a:lnTo>
                <a:lnTo>
                  <a:pt x="68" y="98"/>
                </a:lnTo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7F4730"/>
              </a:gs>
            </a:gsLst>
            <a:lin ang="5400000" scaled="1"/>
          </a:gra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8" name="Freeform 35">
            <a:extLst>
              <a:ext uri="{FF2B5EF4-FFF2-40B4-BE49-F238E27FC236}">
                <a16:creationId xmlns:a16="http://schemas.microsoft.com/office/drawing/2014/main" id="{70232A7A-EE7E-FC4B-A424-AF06E37D2F5D}"/>
              </a:ext>
            </a:extLst>
          </p:cNvPr>
          <p:cNvSpPr>
            <a:spLocks/>
          </p:cNvSpPr>
          <p:nvPr/>
        </p:nvSpPr>
        <p:spPr bwMode="auto">
          <a:xfrm rot="10800000">
            <a:off x="3726028" y="2561235"/>
            <a:ext cx="281154" cy="714292"/>
          </a:xfrm>
          <a:custGeom>
            <a:avLst/>
            <a:gdLst/>
            <a:ahLst/>
            <a:cxnLst>
              <a:cxn ang="0">
                <a:pos x="72" y="370"/>
              </a:cxn>
              <a:cxn ang="0">
                <a:pos x="86" y="374"/>
              </a:cxn>
              <a:cxn ang="0">
                <a:pos x="104" y="390"/>
              </a:cxn>
              <a:cxn ang="0">
                <a:pos x="118" y="386"/>
              </a:cxn>
              <a:cxn ang="0">
                <a:pos x="118" y="356"/>
              </a:cxn>
              <a:cxn ang="0">
                <a:pos x="112" y="334"/>
              </a:cxn>
              <a:cxn ang="0">
                <a:pos x="102" y="314"/>
              </a:cxn>
              <a:cxn ang="0">
                <a:pos x="86" y="302"/>
              </a:cxn>
              <a:cxn ang="0">
                <a:pos x="78" y="198"/>
              </a:cxn>
              <a:cxn ang="0">
                <a:pos x="92" y="184"/>
              </a:cxn>
              <a:cxn ang="0">
                <a:pos x="96" y="164"/>
              </a:cxn>
              <a:cxn ang="0">
                <a:pos x="96" y="28"/>
              </a:cxn>
              <a:cxn ang="0">
                <a:pos x="90" y="16"/>
              </a:cxn>
              <a:cxn ang="0">
                <a:pos x="82" y="6"/>
              </a:cxn>
              <a:cxn ang="0">
                <a:pos x="68" y="0"/>
              </a:cxn>
              <a:cxn ang="0">
                <a:pos x="54" y="0"/>
              </a:cxn>
              <a:cxn ang="0">
                <a:pos x="42" y="6"/>
              </a:cxn>
              <a:cxn ang="0">
                <a:pos x="32" y="16"/>
              </a:cxn>
              <a:cxn ang="0">
                <a:pos x="28" y="28"/>
              </a:cxn>
              <a:cxn ang="0">
                <a:pos x="26" y="164"/>
              </a:cxn>
              <a:cxn ang="0">
                <a:pos x="32" y="186"/>
              </a:cxn>
              <a:cxn ang="0">
                <a:pos x="48" y="198"/>
              </a:cxn>
              <a:cxn ang="0">
                <a:pos x="38" y="298"/>
              </a:cxn>
              <a:cxn ang="0">
                <a:pos x="22" y="312"/>
              </a:cxn>
              <a:cxn ang="0">
                <a:pos x="8" y="330"/>
              </a:cxn>
              <a:cxn ang="0">
                <a:pos x="2" y="354"/>
              </a:cxn>
              <a:cxn ang="0">
                <a:pos x="2" y="380"/>
              </a:cxn>
              <a:cxn ang="0">
                <a:pos x="8" y="402"/>
              </a:cxn>
              <a:cxn ang="0">
                <a:pos x="16" y="402"/>
              </a:cxn>
              <a:cxn ang="0">
                <a:pos x="24" y="388"/>
              </a:cxn>
              <a:cxn ang="0">
                <a:pos x="38" y="376"/>
              </a:cxn>
              <a:cxn ang="0">
                <a:pos x="54" y="370"/>
              </a:cxn>
            </a:cxnLst>
            <a:rect l="0" t="0" r="r" b="b"/>
            <a:pathLst>
              <a:path w="120" h="412">
                <a:moveTo>
                  <a:pt x="64" y="368"/>
                </a:moveTo>
                <a:lnTo>
                  <a:pt x="72" y="370"/>
                </a:lnTo>
                <a:lnTo>
                  <a:pt x="80" y="370"/>
                </a:lnTo>
                <a:lnTo>
                  <a:pt x="86" y="374"/>
                </a:lnTo>
                <a:lnTo>
                  <a:pt x="92" y="378"/>
                </a:lnTo>
                <a:lnTo>
                  <a:pt x="104" y="390"/>
                </a:lnTo>
                <a:lnTo>
                  <a:pt x="112" y="404"/>
                </a:lnTo>
                <a:lnTo>
                  <a:pt x="118" y="386"/>
                </a:lnTo>
                <a:lnTo>
                  <a:pt x="120" y="368"/>
                </a:lnTo>
                <a:lnTo>
                  <a:pt x="118" y="356"/>
                </a:lnTo>
                <a:lnTo>
                  <a:pt x="116" y="344"/>
                </a:lnTo>
                <a:lnTo>
                  <a:pt x="112" y="334"/>
                </a:lnTo>
                <a:lnTo>
                  <a:pt x="108" y="324"/>
                </a:lnTo>
                <a:lnTo>
                  <a:pt x="102" y="314"/>
                </a:lnTo>
                <a:lnTo>
                  <a:pt x="94" y="308"/>
                </a:lnTo>
                <a:lnTo>
                  <a:pt x="86" y="302"/>
                </a:lnTo>
                <a:lnTo>
                  <a:pt x="78" y="298"/>
                </a:lnTo>
                <a:lnTo>
                  <a:pt x="78" y="198"/>
                </a:lnTo>
                <a:lnTo>
                  <a:pt x="86" y="192"/>
                </a:lnTo>
                <a:lnTo>
                  <a:pt x="92" y="184"/>
                </a:lnTo>
                <a:lnTo>
                  <a:pt x="96" y="174"/>
                </a:lnTo>
                <a:lnTo>
                  <a:pt x="96" y="164"/>
                </a:lnTo>
                <a:lnTo>
                  <a:pt x="96" y="36"/>
                </a:lnTo>
                <a:lnTo>
                  <a:pt x="96" y="28"/>
                </a:lnTo>
                <a:lnTo>
                  <a:pt x="94" y="22"/>
                </a:lnTo>
                <a:lnTo>
                  <a:pt x="90" y="16"/>
                </a:lnTo>
                <a:lnTo>
                  <a:pt x="86" y="10"/>
                </a:lnTo>
                <a:lnTo>
                  <a:pt x="82" y="6"/>
                </a:lnTo>
                <a:lnTo>
                  <a:pt x="76" y="2"/>
                </a:lnTo>
                <a:lnTo>
                  <a:pt x="68" y="0"/>
                </a:lnTo>
                <a:lnTo>
                  <a:pt x="62" y="0"/>
                </a:lnTo>
                <a:lnTo>
                  <a:pt x="54" y="0"/>
                </a:lnTo>
                <a:lnTo>
                  <a:pt x="48" y="2"/>
                </a:lnTo>
                <a:lnTo>
                  <a:pt x="42" y="6"/>
                </a:lnTo>
                <a:lnTo>
                  <a:pt x="38" y="10"/>
                </a:lnTo>
                <a:lnTo>
                  <a:pt x="32" y="16"/>
                </a:lnTo>
                <a:lnTo>
                  <a:pt x="30" y="22"/>
                </a:lnTo>
                <a:lnTo>
                  <a:pt x="28" y="28"/>
                </a:lnTo>
                <a:lnTo>
                  <a:pt x="26" y="36"/>
                </a:lnTo>
                <a:lnTo>
                  <a:pt x="26" y="164"/>
                </a:lnTo>
                <a:lnTo>
                  <a:pt x="28" y="176"/>
                </a:lnTo>
                <a:lnTo>
                  <a:pt x="32" y="186"/>
                </a:lnTo>
                <a:lnTo>
                  <a:pt x="40" y="192"/>
                </a:lnTo>
                <a:lnTo>
                  <a:pt x="48" y="198"/>
                </a:lnTo>
                <a:lnTo>
                  <a:pt x="48" y="296"/>
                </a:lnTo>
                <a:lnTo>
                  <a:pt x="38" y="298"/>
                </a:lnTo>
                <a:lnTo>
                  <a:pt x="30" y="304"/>
                </a:lnTo>
                <a:lnTo>
                  <a:pt x="22" y="312"/>
                </a:lnTo>
                <a:lnTo>
                  <a:pt x="14" y="320"/>
                </a:lnTo>
                <a:lnTo>
                  <a:pt x="8" y="330"/>
                </a:lnTo>
                <a:lnTo>
                  <a:pt x="4" y="342"/>
                </a:lnTo>
                <a:lnTo>
                  <a:pt x="2" y="354"/>
                </a:lnTo>
                <a:lnTo>
                  <a:pt x="0" y="368"/>
                </a:lnTo>
                <a:lnTo>
                  <a:pt x="2" y="380"/>
                </a:lnTo>
                <a:lnTo>
                  <a:pt x="4" y="392"/>
                </a:lnTo>
                <a:lnTo>
                  <a:pt x="8" y="402"/>
                </a:lnTo>
                <a:lnTo>
                  <a:pt x="12" y="412"/>
                </a:lnTo>
                <a:lnTo>
                  <a:pt x="16" y="402"/>
                </a:lnTo>
                <a:lnTo>
                  <a:pt x="20" y="394"/>
                </a:lnTo>
                <a:lnTo>
                  <a:pt x="24" y="388"/>
                </a:lnTo>
                <a:lnTo>
                  <a:pt x="30" y="380"/>
                </a:lnTo>
                <a:lnTo>
                  <a:pt x="38" y="376"/>
                </a:lnTo>
                <a:lnTo>
                  <a:pt x="46" y="372"/>
                </a:lnTo>
                <a:lnTo>
                  <a:pt x="54" y="370"/>
                </a:lnTo>
                <a:lnTo>
                  <a:pt x="62" y="368"/>
                </a:lnTo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9" name="Freeform 35">
            <a:extLst>
              <a:ext uri="{FF2B5EF4-FFF2-40B4-BE49-F238E27FC236}">
                <a16:creationId xmlns:a16="http://schemas.microsoft.com/office/drawing/2014/main" id="{CF3ADBEC-D696-BB44-9FC9-ED02373E548E}"/>
              </a:ext>
            </a:extLst>
          </p:cNvPr>
          <p:cNvSpPr>
            <a:spLocks/>
          </p:cNvSpPr>
          <p:nvPr/>
        </p:nvSpPr>
        <p:spPr bwMode="auto">
          <a:xfrm rot="10800000">
            <a:off x="4325600" y="2593736"/>
            <a:ext cx="281154" cy="714292"/>
          </a:xfrm>
          <a:custGeom>
            <a:avLst/>
            <a:gdLst/>
            <a:ahLst/>
            <a:cxnLst>
              <a:cxn ang="0">
                <a:pos x="72" y="370"/>
              </a:cxn>
              <a:cxn ang="0">
                <a:pos x="86" y="374"/>
              </a:cxn>
              <a:cxn ang="0">
                <a:pos x="104" y="390"/>
              </a:cxn>
              <a:cxn ang="0">
                <a:pos x="118" y="386"/>
              </a:cxn>
              <a:cxn ang="0">
                <a:pos x="118" y="356"/>
              </a:cxn>
              <a:cxn ang="0">
                <a:pos x="112" y="334"/>
              </a:cxn>
              <a:cxn ang="0">
                <a:pos x="102" y="314"/>
              </a:cxn>
              <a:cxn ang="0">
                <a:pos x="86" y="302"/>
              </a:cxn>
              <a:cxn ang="0">
                <a:pos x="78" y="198"/>
              </a:cxn>
              <a:cxn ang="0">
                <a:pos x="92" y="184"/>
              </a:cxn>
              <a:cxn ang="0">
                <a:pos x="96" y="164"/>
              </a:cxn>
              <a:cxn ang="0">
                <a:pos x="96" y="28"/>
              </a:cxn>
              <a:cxn ang="0">
                <a:pos x="90" y="16"/>
              </a:cxn>
              <a:cxn ang="0">
                <a:pos x="82" y="6"/>
              </a:cxn>
              <a:cxn ang="0">
                <a:pos x="68" y="0"/>
              </a:cxn>
              <a:cxn ang="0">
                <a:pos x="54" y="0"/>
              </a:cxn>
              <a:cxn ang="0">
                <a:pos x="42" y="6"/>
              </a:cxn>
              <a:cxn ang="0">
                <a:pos x="32" y="16"/>
              </a:cxn>
              <a:cxn ang="0">
                <a:pos x="28" y="28"/>
              </a:cxn>
              <a:cxn ang="0">
                <a:pos x="26" y="164"/>
              </a:cxn>
              <a:cxn ang="0">
                <a:pos x="32" y="186"/>
              </a:cxn>
              <a:cxn ang="0">
                <a:pos x="48" y="198"/>
              </a:cxn>
              <a:cxn ang="0">
                <a:pos x="38" y="298"/>
              </a:cxn>
              <a:cxn ang="0">
                <a:pos x="22" y="312"/>
              </a:cxn>
              <a:cxn ang="0">
                <a:pos x="8" y="330"/>
              </a:cxn>
              <a:cxn ang="0">
                <a:pos x="2" y="354"/>
              </a:cxn>
              <a:cxn ang="0">
                <a:pos x="2" y="380"/>
              </a:cxn>
              <a:cxn ang="0">
                <a:pos x="8" y="402"/>
              </a:cxn>
              <a:cxn ang="0">
                <a:pos x="16" y="402"/>
              </a:cxn>
              <a:cxn ang="0">
                <a:pos x="24" y="388"/>
              </a:cxn>
              <a:cxn ang="0">
                <a:pos x="38" y="376"/>
              </a:cxn>
              <a:cxn ang="0">
                <a:pos x="54" y="370"/>
              </a:cxn>
            </a:cxnLst>
            <a:rect l="0" t="0" r="r" b="b"/>
            <a:pathLst>
              <a:path w="120" h="412">
                <a:moveTo>
                  <a:pt x="64" y="368"/>
                </a:moveTo>
                <a:lnTo>
                  <a:pt x="72" y="370"/>
                </a:lnTo>
                <a:lnTo>
                  <a:pt x="80" y="370"/>
                </a:lnTo>
                <a:lnTo>
                  <a:pt x="86" y="374"/>
                </a:lnTo>
                <a:lnTo>
                  <a:pt x="92" y="378"/>
                </a:lnTo>
                <a:lnTo>
                  <a:pt x="104" y="390"/>
                </a:lnTo>
                <a:lnTo>
                  <a:pt x="112" y="404"/>
                </a:lnTo>
                <a:lnTo>
                  <a:pt x="118" y="386"/>
                </a:lnTo>
                <a:lnTo>
                  <a:pt x="120" y="368"/>
                </a:lnTo>
                <a:lnTo>
                  <a:pt x="118" y="356"/>
                </a:lnTo>
                <a:lnTo>
                  <a:pt x="116" y="344"/>
                </a:lnTo>
                <a:lnTo>
                  <a:pt x="112" y="334"/>
                </a:lnTo>
                <a:lnTo>
                  <a:pt x="108" y="324"/>
                </a:lnTo>
                <a:lnTo>
                  <a:pt x="102" y="314"/>
                </a:lnTo>
                <a:lnTo>
                  <a:pt x="94" y="308"/>
                </a:lnTo>
                <a:lnTo>
                  <a:pt x="86" y="302"/>
                </a:lnTo>
                <a:lnTo>
                  <a:pt x="78" y="298"/>
                </a:lnTo>
                <a:lnTo>
                  <a:pt x="78" y="198"/>
                </a:lnTo>
                <a:lnTo>
                  <a:pt x="86" y="192"/>
                </a:lnTo>
                <a:lnTo>
                  <a:pt x="92" y="184"/>
                </a:lnTo>
                <a:lnTo>
                  <a:pt x="96" y="174"/>
                </a:lnTo>
                <a:lnTo>
                  <a:pt x="96" y="164"/>
                </a:lnTo>
                <a:lnTo>
                  <a:pt x="96" y="36"/>
                </a:lnTo>
                <a:lnTo>
                  <a:pt x="96" y="28"/>
                </a:lnTo>
                <a:lnTo>
                  <a:pt x="94" y="22"/>
                </a:lnTo>
                <a:lnTo>
                  <a:pt x="90" y="16"/>
                </a:lnTo>
                <a:lnTo>
                  <a:pt x="86" y="10"/>
                </a:lnTo>
                <a:lnTo>
                  <a:pt x="82" y="6"/>
                </a:lnTo>
                <a:lnTo>
                  <a:pt x="76" y="2"/>
                </a:lnTo>
                <a:lnTo>
                  <a:pt x="68" y="0"/>
                </a:lnTo>
                <a:lnTo>
                  <a:pt x="62" y="0"/>
                </a:lnTo>
                <a:lnTo>
                  <a:pt x="54" y="0"/>
                </a:lnTo>
                <a:lnTo>
                  <a:pt x="48" y="2"/>
                </a:lnTo>
                <a:lnTo>
                  <a:pt x="42" y="6"/>
                </a:lnTo>
                <a:lnTo>
                  <a:pt x="38" y="10"/>
                </a:lnTo>
                <a:lnTo>
                  <a:pt x="32" y="16"/>
                </a:lnTo>
                <a:lnTo>
                  <a:pt x="30" y="22"/>
                </a:lnTo>
                <a:lnTo>
                  <a:pt x="28" y="28"/>
                </a:lnTo>
                <a:lnTo>
                  <a:pt x="26" y="36"/>
                </a:lnTo>
                <a:lnTo>
                  <a:pt x="26" y="164"/>
                </a:lnTo>
                <a:lnTo>
                  <a:pt x="28" y="176"/>
                </a:lnTo>
                <a:lnTo>
                  <a:pt x="32" y="186"/>
                </a:lnTo>
                <a:lnTo>
                  <a:pt x="40" y="192"/>
                </a:lnTo>
                <a:lnTo>
                  <a:pt x="48" y="198"/>
                </a:lnTo>
                <a:lnTo>
                  <a:pt x="48" y="296"/>
                </a:lnTo>
                <a:lnTo>
                  <a:pt x="38" y="298"/>
                </a:lnTo>
                <a:lnTo>
                  <a:pt x="30" y="304"/>
                </a:lnTo>
                <a:lnTo>
                  <a:pt x="22" y="312"/>
                </a:lnTo>
                <a:lnTo>
                  <a:pt x="14" y="320"/>
                </a:lnTo>
                <a:lnTo>
                  <a:pt x="8" y="330"/>
                </a:lnTo>
                <a:lnTo>
                  <a:pt x="4" y="342"/>
                </a:lnTo>
                <a:lnTo>
                  <a:pt x="2" y="354"/>
                </a:lnTo>
                <a:lnTo>
                  <a:pt x="0" y="368"/>
                </a:lnTo>
                <a:lnTo>
                  <a:pt x="2" y="380"/>
                </a:lnTo>
                <a:lnTo>
                  <a:pt x="4" y="392"/>
                </a:lnTo>
                <a:lnTo>
                  <a:pt x="8" y="402"/>
                </a:lnTo>
                <a:lnTo>
                  <a:pt x="12" y="412"/>
                </a:lnTo>
                <a:lnTo>
                  <a:pt x="16" y="402"/>
                </a:lnTo>
                <a:lnTo>
                  <a:pt x="20" y="394"/>
                </a:lnTo>
                <a:lnTo>
                  <a:pt x="24" y="388"/>
                </a:lnTo>
                <a:lnTo>
                  <a:pt x="30" y="380"/>
                </a:lnTo>
                <a:lnTo>
                  <a:pt x="38" y="376"/>
                </a:lnTo>
                <a:lnTo>
                  <a:pt x="46" y="372"/>
                </a:lnTo>
                <a:lnTo>
                  <a:pt x="54" y="370"/>
                </a:lnTo>
                <a:lnTo>
                  <a:pt x="62" y="368"/>
                </a:lnTo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omic Sans MS"/>
              <a:cs typeface="Comic Sans M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CADD87-6A2F-9248-BAD3-FDE655CBE29C}"/>
              </a:ext>
            </a:extLst>
          </p:cNvPr>
          <p:cNvCxnSpPr/>
          <p:nvPr/>
        </p:nvCxnSpPr>
        <p:spPr>
          <a:xfrm>
            <a:off x="3886200" y="3349053"/>
            <a:ext cx="0" cy="915454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00CD82B-C068-504D-809F-1DEB5CF813E2}"/>
              </a:ext>
            </a:extLst>
          </p:cNvPr>
          <p:cNvSpPr txBox="1"/>
          <p:nvPr/>
        </p:nvSpPr>
        <p:spPr>
          <a:xfrm>
            <a:off x="3924128" y="1412455"/>
            <a:ext cx="764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mic Sans MS"/>
                <a:cs typeface="Comic Sans MS"/>
              </a:rPr>
              <a:t>APC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BA12BC-3836-AA48-99DA-05A02421DA07}"/>
              </a:ext>
            </a:extLst>
          </p:cNvPr>
          <p:cNvSpPr txBox="1"/>
          <p:nvPr/>
        </p:nvSpPr>
        <p:spPr>
          <a:xfrm>
            <a:off x="4955935" y="3427319"/>
            <a:ext cx="1063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mic Sans MS"/>
                <a:cs typeface="Comic Sans MS"/>
              </a:rPr>
              <a:t>T Cell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4CFBBF-37CF-4241-BFFA-614A76AB1386}"/>
              </a:ext>
            </a:extLst>
          </p:cNvPr>
          <p:cNvCxnSpPr/>
          <p:nvPr/>
        </p:nvCxnSpPr>
        <p:spPr>
          <a:xfrm flipV="1">
            <a:off x="4494306" y="2293866"/>
            <a:ext cx="461629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99F646-EF41-0441-ADCE-03EE559713EF}"/>
              </a:ext>
            </a:extLst>
          </p:cNvPr>
          <p:cNvCxnSpPr/>
          <p:nvPr/>
        </p:nvCxnSpPr>
        <p:spPr>
          <a:xfrm flipV="1">
            <a:off x="4564485" y="2834041"/>
            <a:ext cx="461629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9F33AD7-8C12-1E46-B095-1301A2F6EF4D}"/>
              </a:ext>
            </a:extLst>
          </p:cNvPr>
          <p:cNvSpPr txBox="1"/>
          <p:nvPr/>
        </p:nvSpPr>
        <p:spPr>
          <a:xfrm>
            <a:off x="5026114" y="2587995"/>
            <a:ext cx="97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mic Sans MS"/>
                <a:cs typeface="Comic Sans MS"/>
              </a:rPr>
              <a:t>CD28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30FDD4-9880-F241-970D-A05CE103C729}"/>
              </a:ext>
            </a:extLst>
          </p:cNvPr>
          <p:cNvSpPr txBox="1"/>
          <p:nvPr/>
        </p:nvSpPr>
        <p:spPr>
          <a:xfrm>
            <a:off x="4905095" y="2039519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mic Sans MS"/>
                <a:cs typeface="Comic Sans MS"/>
              </a:rPr>
              <a:t>B7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7A881A-0654-364E-A28F-223A57F2ACB5}"/>
              </a:ext>
            </a:extLst>
          </p:cNvPr>
          <p:cNvSpPr txBox="1"/>
          <p:nvPr/>
        </p:nvSpPr>
        <p:spPr>
          <a:xfrm>
            <a:off x="2101897" y="4363414"/>
            <a:ext cx="4339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Unopposed </a:t>
            </a:r>
            <a:r>
              <a:rPr lang="en-US" sz="2400" b="1" dirty="0" err="1">
                <a:solidFill>
                  <a:srgbClr val="FF0000"/>
                </a:solidFill>
                <a:latin typeface="Comic Sans MS"/>
                <a:cs typeface="Comic Sans MS"/>
              </a:rPr>
              <a:t>costimulation</a:t>
            </a:r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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Excessive T cell activation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B128EB-E5E4-DD4C-8C8A-233E931866E6}"/>
              </a:ext>
            </a:extLst>
          </p:cNvPr>
          <p:cNvSpPr txBox="1"/>
          <p:nvPr/>
        </p:nvSpPr>
        <p:spPr>
          <a:xfrm>
            <a:off x="198783" y="464696"/>
            <a:ext cx="8892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/>
                <a:cs typeface="Comic Sans MS"/>
              </a:rPr>
              <a:t>Consequence of mutations in the CTLA-4 pathway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AD85C7-7703-D243-9749-F9F94738DBD3}"/>
              </a:ext>
            </a:extLst>
          </p:cNvPr>
          <p:cNvSpPr txBox="1"/>
          <p:nvPr/>
        </p:nvSpPr>
        <p:spPr>
          <a:xfrm>
            <a:off x="3352800" y="5863653"/>
            <a:ext cx="1576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mic Sans MS"/>
                <a:cs typeface="Comic Sans MS"/>
              </a:rPr>
              <a:t>Therapy?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AEC1807-6CEA-3345-811B-DE9D3A7419AA}"/>
              </a:ext>
            </a:extLst>
          </p:cNvPr>
          <p:cNvCxnSpPr/>
          <p:nvPr/>
        </p:nvCxnSpPr>
        <p:spPr>
          <a:xfrm>
            <a:off x="4495800" y="3349053"/>
            <a:ext cx="0" cy="915454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96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ChangeArrowheads="1"/>
          </p:cNvSpPr>
          <p:nvPr/>
        </p:nvSpPr>
        <p:spPr bwMode="auto">
          <a:xfrm>
            <a:off x="7620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200" b="1" dirty="0" err="1">
                <a:solidFill>
                  <a:srgbClr val="FF0603"/>
                </a:solidFill>
                <a:latin typeface="Comic Sans MS"/>
                <a:cs typeface="Comic Sans MS"/>
              </a:rPr>
              <a:t>Costimulators</a:t>
            </a:r>
            <a:r>
              <a:rPr lang="en-US" sz="3200" b="1" dirty="0">
                <a:solidFill>
                  <a:srgbClr val="FF0603"/>
                </a:solidFill>
                <a:latin typeface="Comic Sans MS"/>
                <a:cs typeface="Comic Sans MS"/>
              </a:rPr>
              <a:t> other than B7:CD28</a:t>
            </a:r>
          </a:p>
        </p:txBody>
      </p:sp>
      <p:sp>
        <p:nvSpPr>
          <p:cNvPr id="5" name="Rectangle 1027"/>
          <p:cNvSpPr>
            <a:spLocks noChangeArrowheads="1"/>
          </p:cNvSpPr>
          <p:nvPr/>
        </p:nvSpPr>
        <p:spPr bwMode="auto">
          <a:xfrm>
            <a:off x="762000" y="1752600"/>
            <a:ext cx="7848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/>
                <a:cs typeface="Comic Sans MS"/>
              </a:rPr>
              <a:t>Many proteins of the TNF-receptor family are expressed on T cells and implicated in T-cell activation and control</a:t>
            </a:r>
          </a:p>
          <a:p>
            <a:pPr marL="742950" lvl="1" indent="-285750" algn="l" eaLnBrk="1" hangingPunct="1"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/>
                <a:ea typeface="ＭＳ Ｐゴシック" charset="-128"/>
                <a:cs typeface="Comic Sans MS"/>
              </a:rPr>
              <a:t>Functions often demonstrated in complex experimental systems or in vitro </a:t>
            </a:r>
          </a:p>
          <a:p>
            <a:pPr marL="742950" lvl="1" indent="-285750" algn="l" eaLnBrk="1" hangingPunct="1"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/>
                <a:ea typeface="ＭＳ Ｐゴシック" charset="-128"/>
                <a:cs typeface="Comic Sans MS"/>
              </a:rPr>
              <a:t>Roles in disease (human or animal models) not definitely established</a:t>
            </a:r>
          </a:p>
          <a:p>
            <a:pPr marL="342900" indent="-342900" algn="l" eaLnBrk="1" hangingPunct="1">
              <a:spcBef>
                <a:spcPct val="20000"/>
              </a:spcBef>
              <a:buFontTx/>
              <a:buChar char="•"/>
            </a:pPr>
            <a:endParaRPr lang="en-US" sz="2800" b="1" dirty="0">
              <a:latin typeface="Comic Sans MS"/>
              <a:cs typeface="Comic Sans MS"/>
            </a:endParaRPr>
          </a:p>
          <a:p>
            <a:pPr marL="34290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/>
                <a:cs typeface="Comic Sans MS"/>
              </a:rPr>
              <a:t>Possible therapeutic targets?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BAC0170-2DDE-3941-B0CB-694C0A427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0"/>
            <a:ext cx="1905000" cy="457200"/>
          </a:xfrm>
        </p:spPr>
        <p:txBody>
          <a:bodyPr/>
          <a:lstStyle/>
          <a:p>
            <a:fld id="{39A69FAA-CDC9-1948-8EB9-FA853232E99F}" type="slidenum">
              <a:rPr lang="en-US" sz="1400"/>
              <a:pPr/>
              <a:t>23</a:t>
            </a:fld>
            <a:endParaRPr lang="en-US" sz="1400">
              <a:latin typeface="Times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599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16672" y="2180513"/>
            <a:ext cx="4176097" cy="3982142"/>
            <a:chOff x="4818063" y="1881717"/>
            <a:chExt cx="1093788" cy="1042988"/>
          </a:xfrm>
        </p:grpSpPr>
        <p:sp>
          <p:nvSpPr>
            <p:cNvPr id="5" name="Oval 124"/>
            <p:cNvSpPr>
              <a:spLocks noChangeArrowheads="1"/>
            </p:cNvSpPr>
            <p:nvPr/>
          </p:nvSpPr>
          <p:spPr bwMode="auto">
            <a:xfrm>
              <a:off x="4818063" y="1881717"/>
              <a:ext cx="1093788" cy="104298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CDCC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3A186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125"/>
            <p:cNvSpPr>
              <a:spLocks noChangeArrowheads="1"/>
            </p:cNvSpPr>
            <p:nvPr/>
          </p:nvSpPr>
          <p:spPr bwMode="auto">
            <a:xfrm>
              <a:off x="4987205" y="2051474"/>
              <a:ext cx="732951" cy="6994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DA3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3A186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dirty="0">
                  <a:latin typeface="Comic Sans MS"/>
                  <a:cs typeface="Comic Sans MS"/>
                </a:rPr>
                <a:t>T cell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19787" y="3588599"/>
            <a:ext cx="1074416" cy="829377"/>
            <a:chOff x="7556547" y="556177"/>
            <a:chExt cx="565150" cy="257175"/>
          </a:xfrm>
        </p:grpSpPr>
        <p:sp>
          <p:nvSpPr>
            <p:cNvPr id="8" name="Freeform 127"/>
            <p:cNvSpPr>
              <a:spLocks/>
            </p:cNvSpPr>
            <p:nvPr/>
          </p:nvSpPr>
          <p:spPr bwMode="auto">
            <a:xfrm rot="5400000">
              <a:off x="7781972" y="330752"/>
              <a:ext cx="114300" cy="565150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64" y="268"/>
                </a:cxn>
                <a:cxn ang="0">
                  <a:pos x="50" y="274"/>
                </a:cxn>
                <a:cxn ang="0">
                  <a:pos x="38" y="282"/>
                </a:cxn>
                <a:cxn ang="0">
                  <a:pos x="28" y="294"/>
                </a:cxn>
                <a:cxn ang="0">
                  <a:pos x="18" y="306"/>
                </a:cxn>
                <a:cxn ang="0">
                  <a:pos x="10" y="318"/>
                </a:cxn>
                <a:cxn ang="0">
                  <a:pos x="4" y="334"/>
                </a:cxn>
                <a:cxn ang="0">
                  <a:pos x="0" y="350"/>
                </a:cxn>
                <a:cxn ang="0">
                  <a:pos x="0" y="366"/>
                </a:cxn>
                <a:cxn ang="0">
                  <a:pos x="0" y="384"/>
                </a:cxn>
                <a:cxn ang="0">
                  <a:pos x="4" y="400"/>
                </a:cxn>
                <a:cxn ang="0">
                  <a:pos x="12" y="390"/>
                </a:cxn>
                <a:cxn ang="0">
                  <a:pos x="20" y="382"/>
                </a:cxn>
                <a:cxn ang="0">
                  <a:pos x="28" y="372"/>
                </a:cxn>
                <a:cxn ang="0">
                  <a:pos x="38" y="366"/>
                </a:cxn>
                <a:cxn ang="0">
                  <a:pos x="48" y="360"/>
                </a:cxn>
                <a:cxn ang="0">
                  <a:pos x="60" y="354"/>
                </a:cxn>
                <a:cxn ang="0">
                  <a:pos x="72" y="352"/>
                </a:cxn>
                <a:cxn ang="0">
                  <a:pos x="84" y="350"/>
                </a:cxn>
                <a:cxn ang="0">
                  <a:pos x="84" y="2"/>
                </a:cxn>
                <a:cxn ang="0">
                  <a:pos x="84" y="0"/>
                </a:cxn>
                <a:cxn ang="0">
                  <a:pos x="76" y="6"/>
                </a:cxn>
                <a:cxn ang="0">
                  <a:pos x="70" y="12"/>
                </a:cxn>
                <a:cxn ang="0">
                  <a:pos x="66" y="22"/>
                </a:cxn>
                <a:cxn ang="0">
                  <a:pos x="66" y="32"/>
                </a:cxn>
              </a:cxnLst>
              <a:rect l="0" t="0" r="r" b="b"/>
              <a:pathLst>
                <a:path w="84" h="400">
                  <a:moveTo>
                    <a:pt x="64" y="32"/>
                  </a:moveTo>
                  <a:lnTo>
                    <a:pt x="64" y="268"/>
                  </a:lnTo>
                  <a:lnTo>
                    <a:pt x="50" y="274"/>
                  </a:lnTo>
                  <a:lnTo>
                    <a:pt x="38" y="282"/>
                  </a:lnTo>
                  <a:lnTo>
                    <a:pt x="28" y="294"/>
                  </a:lnTo>
                  <a:lnTo>
                    <a:pt x="18" y="306"/>
                  </a:lnTo>
                  <a:lnTo>
                    <a:pt x="10" y="318"/>
                  </a:lnTo>
                  <a:lnTo>
                    <a:pt x="4" y="334"/>
                  </a:lnTo>
                  <a:lnTo>
                    <a:pt x="0" y="350"/>
                  </a:lnTo>
                  <a:lnTo>
                    <a:pt x="0" y="366"/>
                  </a:lnTo>
                  <a:lnTo>
                    <a:pt x="0" y="384"/>
                  </a:lnTo>
                  <a:lnTo>
                    <a:pt x="4" y="400"/>
                  </a:lnTo>
                  <a:lnTo>
                    <a:pt x="12" y="390"/>
                  </a:lnTo>
                  <a:lnTo>
                    <a:pt x="20" y="382"/>
                  </a:lnTo>
                  <a:lnTo>
                    <a:pt x="28" y="372"/>
                  </a:lnTo>
                  <a:lnTo>
                    <a:pt x="38" y="366"/>
                  </a:lnTo>
                  <a:lnTo>
                    <a:pt x="48" y="360"/>
                  </a:lnTo>
                  <a:lnTo>
                    <a:pt x="60" y="354"/>
                  </a:lnTo>
                  <a:lnTo>
                    <a:pt x="72" y="352"/>
                  </a:lnTo>
                  <a:lnTo>
                    <a:pt x="84" y="350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76" y="6"/>
                  </a:lnTo>
                  <a:lnTo>
                    <a:pt x="70" y="12"/>
                  </a:lnTo>
                  <a:lnTo>
                    <a:pt x="66" y="22"/>
                  </a:lnTo>
                  <a:lnTo>
                    <a:pt x="66" y="32"/>
                  </a:lnTo>
                </a:path>
              </a:pathLst>
            </a:custGeom>
            <a:gradFill rotWithShape="0">
              <a:gsLst>
                <a:gs pos="0">
                  <a:srgbClr val="B286E3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28"/>
            <p:cNvSpPr>
              <a:spLocks/>
            </p:cNvSpPr>
            <p:nvPr/>
          </p:nvSpPr>
          <p:spPr bwMode="auto">
            <a:xfrm rot="5400000">
              <a:off x="7786734" y="478390"/>
              <a:ext cx="111125" cy="558800"/>
            </a:xfrm>
            <a:custGeom>
              <a:avLst/>
              <a:gdLst/>
              <a:ahLst/>
              <a:cxnLst>
                <a:cxn ang="0">
                  <a:pos x="24" y="272"/>
                </a:cxn>
                <a:cxn ang="0">
                  <a:pos x="24" y="32"/>
                </a:cxn>
                <a:cxn ang="0">
                  <a:pos x="22" y="20"/>
                </a:cxn>
                <a:cxn ang="0">
                  <a:pos x="16" y="12"/>
                </a:cxn>
                <a:cxn ang="0">
                  <a:pos x="10" y="4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350"/>
                </a:cxn>
                <a:cxn ang="0">
                  <a:pos x="12" y="352"/>
                </a:cxn>
                <a:cxn ang="0">
                  <a:pos x="24" y="354"/>
                </a:cxn>
                <a:cxn ang="0">
                  <a:pos x="34" y="360"/>
                </a:cxn>
                <a:cxn ang="0">
                  <a:pos x="44" y="364"/>
                </a:cxn>
                <a:cxn ang="0">
                  <a:pos x="60" y="378"/>
                </a:cxn>
                <a:cxn ang="0">
                  <a:pos x="76" y="396"/>
                </a:cxn>
                <a:cxn ang="0">
                  <a:pos x="78" y="382"/>
                </a:cxn>
                <a:cxn ang="0">
                  <a:pos x="80" y="366"/>
                </a:cxn>
                <a:cxn ang="0">
                  <a:pos x="78" y="352"/>
                </a:cxn>
                <a:cxn ang="0">
                  <a:pos x="76" y="336"/>
                </a:cxn>
                <a:cxn ang="0">
                  <a:pos x="70" y="322"/>
                </a:cxn>
                <a:cxn ang="0">
                  <a:pos x="64" y="310"/>
                </a:cxn>
                <a:cxn ang="0">
                  <a:pos x="56" y="298"/>
                </a:cxn>
                <a:cxn ang="0">
                  <a:pos x="46" y="288"/>
                </a:cxn>
                <a:cxn ang="0">
                  <a:pos x="36" y="280"/>
                </a:cxn>
                <a:cxn ang="0">
                  <a:pos x="24" y="272"/>
                </a:cxn>
              </a:cxnLst>
              <a:rect l="0" t="0" r="r" b="b"/>
              <a:pathLst>
                <a:path w="80" h="396">
                  <a:moveTo>
                    <a:pt x="24" y="272"/>
                  </a:moveTo>
                  <a:lnTo>
                    <a:pt x="24" y="32"/>
                  </a:lnTo>
                  <a:lnTo>
                    <a:pt x="22" y="20"/>
                  </a:lnTo>
                  <a:lnTo>
                    <a:pt x="16" y="12"/>
                  </a:lnTo>
                  <a:lnTo>
                    <a:pt x="10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50"/>
                  </a:lnTo>
                  <a:lnTo>
                    <a:pt x="12" y="352"/>
                  </a:lnTo>
                  <a:lnTo>
                    <a:pt x="24" y="354"/>
                  </a:lnTo>
                  <a:lnTo>
                    <a:pt x="34" y="360"/>
                  </a:lnTo>
                  <a:lnTo>
                    <a:pt x="44" y="364"/>
                  </a:lnTo>
                  <a:lnTo>
                    <a:pt x="60" y="378"/>
                  </a:lnTo>
                  <a:lnTo>
                    <a:pt x="76" y="396"/>
                  </a:lnTo>
                  <a:lnTo>
                    <a:pt x="78" y="382"/>
                  </a:lnTo>
                  <a:lnTo>
                    <a:pt x="80" y="366"/>
                  </a:lnTo>
                  <a:lnTo>
                    <a:pt x="78" y="352"/>
                  </a:lnTo>
                  <a:lnTo>
                    <a:pt x="76" y="336"/>
                  </a:lnTo>
                  <a:lnTo>
                    <a:pt x="70" y="322"/>
                  </a:lnTo>
                  <a:lnTo>
                    <a:pt x="64" y="310"/>
                  </a:lnTo>
                  <a:lnTo>
                    <a:pt x="56" y="298"/>
                  </a:lnTo>
                  <a:lnTo>
                    <a:pt x="46" y="288"/>
                  </a:lnTo>
                  <a:lnTo>
                    <a:pt x="36" y="280"/>
                  </a:lnTo>
                  <a:lnTo>
                    <a:pt x="24" y="272"/>
                  </a:lnTo>
                  <a:close/>
                </a:path>
              </a:pathLst>
            </a:custGeom>
            <a:gradFill rotWithShape="0">
              <a:gsLst>
                <a:gs pos="0">
                  <a:srgbClr val="B286E3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 flipH="1">
            <a:off x="6614119" y="3588600"/>
            <a:ext cx="1074416" cy="829377"/>
            <a:chOff x="7556547" y="556177"/>
            <a:chExt cx="565150" cy="257175"/>
          </a:xfrm>
        </p:grpSpPr>
        <p:sp>
          <p:nvSpPr>
            <p:cNvPr id="11" name="Freeform 127"/>
            <p:cNvSpPr>
              <a:spLocks/>
            </p:cNvSpPr>
            <p:nvPr/>
          </p:nvSpPr>
          <p:spPr bwMode="auto">
            <a:xfrm rot="5400000">
              <a:off x="7781972" y="330752"/>
              <a:ext cx="114300" cy="565150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64" y="268"/>
                </a:cxn>
                <a:cxn ang="0">
                  <a:pos x="50" y="274"/>
                </a:cxn>
                <a:cxn ang="0">
                  <a:pos x="38" y="282"/>
                </a:cxn>
                <a:cxn ang="0">
                  <a:pos x="28" y="294"/>
                </a:cxn>
                <a:cxn ang="0">
                  <a:pos x="18" y="306"/>
                </a:cxn>
                <a:cxn ang="0">
                  <a:pos x="10" y="318"/>
                </a:cxn>
                <a:cxn ang="0">
                  <a:pos x="4" y="334"/>
                </a:cxn>
                <a:cxn ang="0">
                  <a:pos x="0" y="350"/>
                </a:cxn>
                <a:cxn ang="0">
                  <a:pos x="0" y="366"/>
                </a:cxn>
                <a:cxn ang="0">
                  <a:pos x="0" y="384"/>
                </a:cxn>
                <a:cxn ang="0">
                  <a:pos x="4" y="400"/>
                </a:cxn>
                <a:cxn ang="0">
                  <a:pos x="12" y="390"/>
                </a:cxn>
                <a:cxn ang="0">
                  <a:pos x="20" y="382"/>
                </a:cxn>
                <a:cxn ang="0">
                  <a:pos x="28" y="372"/>
                </a:cxn>
                <a:cxn ang="0">
                  <a:pos x="38" y="366"/>
                </a:cxn>
                <a:cxn ang="0">
                  <a:pos x="48" y="360"/>
                </a:cxn>
                <a:cxn ang="0">
                  <a:pos x="60" y="354"/>
                </a:cxn>
                <a:cxn ang="0">
                  <a:pos x="72" y="352"/>
                </a:cxn>
                <a:cxn ang="0">
                  <a:pos x="84" y="350"/>
                </a:cxn>
                <a:cxn ang="0">
                  <a:pos x="84" y="2"/>
                </a:cxn>
                <a:cxn ang="0">
                  <a:pos x="84" y="0"/>
                </a:cxn>
                <a:cxn ang="0">
                  <a:pos x="76" y="6"/>
                </a:cxn>
                <a:cxn ang="0">
                  <a:pos x="70" y="12"/>
                </a:cxn>
                <a:cxn ang="0">
                  <a:pos x="66" y="22"/>
                </a:cxn>
                <a:cxn ang="0">
                  <a:pos x="66" y="32"/>
                </a:cxn>
              </a:cxnLst>
              <a:rect l="0" t="0" r="r" b="b"/>
              <a:pathLst>
                <a:path w="84" h="400">
                  <a:moveTo>
                    <a:pt x="64" y="32"/>
                  </a:moveTo>
                  <a:lnTo>
                    <a:pt x="64" y="268"/>
                  </a:lnTo>
                  <a:lnTo>
                    <a:pt x="50" y="274"/>
                  </a:lnTo>
                  <a:lnTo>
                    <a:pt x="38" y="282"/>
                  </a:lnTo>
                  <a:lnTo>
                    <a:pt x="28" y="294"/>
                  </a:lnTo>
                  <a:lnTo>
                    <a:pt x="18" y="306"/>
                  </a:lnTo>
                  <a:lnTo>
                    <a:pt x="10" y="318"/>
                  </a:lnTo>
                  <a:lnTo>
                    <a:pt x="4" y="334"/>
                  </a:lnTo>
                  <a:lnTo>
                    <a:pt x="0" y="350"/>
                  </a:lnTo>
                  <a:lnTo>
                    <a:pt x="0" y="366"/>
                  </a:lnTo>
                  <a:lnTo>
                    <a:pt x="0" y="384"/>
                  </a:lnTo>
                  <a:lnTo>
                    <a:pt x="4" y="400"/>
                  </a:lnTo>
                  <a:lnTo>
                    <a:pt x="12" y="390"/>
                  </a:lnTo>
                  <a:lnTo>
                    <a:pt x="20" y="382"/>
                  </a:lnTo>
                  <a:lnTo>
                    <a:pt x="28" y="372"/>
                  </a:lnTo>
                  <a:lnTo>
                    <a:pt x="38" y="366"/>
                  </a:lnTo>
                  <a:lnTo>
                    <a:pt x="48" y="360"/>
                  </a:lnTo>
                  <a:lnTo>
                    <a:pt x="60" y="354"/>
                  </a:lnTo>
                  <a:lnTo>
                    <a:pt x="72" y="352"/>
                  </a:lnTo>
                  <a:lnTo>
                    <a:pt x="84" y="350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76" y="6"/>
                  </a:lnTo>
                  <a:lnTo>
                    <a:pt x="70" y="12"/>
                  </a:lnTo>
                  <a:lnTo>
                    <a:pt x="66" y="22"/>
                  </a:lnTo>
                  <a:lnTo>
                    <a:pt x="66" y="32"/>
                  </a:lnTo>
                </a:path>
              </a:pathLst>
            </a:custGeom>
            <a:gradFill rotWithShape="0">
              <a:gsLst>
                <a:gs pos="0">
                  <a:srgbClr val="B286E3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8"/>
            <p:cNvSpPr>
              <a:spLocks/>
            </p:cNvSpPr>
            <p:nvPr/>
          </p:nvSpPr>
          <p:spPr bwMode="auto">
            <a:xfrm rot="5400000">
              <a:off x="7786734" y="478390"/>
              <a:ext cx="111125" cy="558800"/>
            </a:xfrm>
            <a:custGeom>
              <a:avLst/>
              <a:gdLst/>
              <a:ahLst/>
              <a:cxnLst>
                <a:cxn ang="0">
                  <a:pos x="24" y="272"/>
                </a:cxn>
                <a:cxn ang="0">
                  <a:pos x="24" y="32"/>
                </a:cxn>
                <a:cxn ang="0">
                  <a:pos x="22" y="20"/>
                </a:cxn>
                <a:cxn ang="0">
                  <a:pos x="16" y="12"/>
                </a:cxn>
                <a:cxn ang="0">
                  <a:pos x="10" y="4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350"/>
                </a:cxn>
                <a:cxn ang="0">
                  <a:pos x="12" y="352"/>
                </a:cxn>
                <a:cxn ang="0">
                  <a:pos x="24" y="354"/>
                </a:cxn>
                <a:cxn ang="0">
                  <a:pos x="34" y="360"/>
                </a:cxn>
                <a:cxn ang="0">
                  <a:pos x="44" y="364"/>
                </a:cxn>
                <a:cxn ang="0">
                  <a:pos x="60" y="378"/>
                </a:cxn>
                <a:cxn ang="0">
                  <a:pos x="76" y="396"/>
                </a:cxn>
                <a:cxn ang="0">
                  <a:pos x="78" y="382"/>
                </a:cxn>
                <a:cxn ang="0">
                  <a:pos x="80" y="366"/>
                </a:cxn>
                <a:cxn ang="0">
                  <a:pos x="78" y="352"/>
                </a:cxn>
                <a:cxn ang="0">
                  <a:pos x="76" y="336"/>
                </a:cxn>
                <a:cxn ang="0">
                  <a:pos x="70" y="322"/>
                </a:cxn>
                <a:cxn ang="0">
                  <a:pos x="64" y="310"/>
                </a:cxn>
                <a:cxn ang="0">
                  <a:pos x="56" y="298"/>
                </a:cxn>
                <a:cxn ang="0">
                  <a:pos x="46" y="288"/>
                </a:cxn>
                <a:cxn ang="0">
                  <a:pos x="36" y="280"/>
                </a:cxn>
                <a:cxn ang="0">
                  <a:pos x="24" y="272"/>
                </a:cxn>
              </a:cxnLst>
              <a:rect l="0" t="0" r="r" b="b"/>
              <a:pathLst>
                <a:path w="80" h="396">
                  <a:moveTo>
                    <a:pt x="24" y="272"/>
                  </a:moveTo>
                  <a:lnTo>
                    <a:pt x="24" y="32"/>
                  </a:lnTo>
                  <a:lnTo>
                    <a:pt x="22" y="20"/>
                  </a:lnTo>
                  <a:lnTo>
                    <a:pt x="16" y="12"/>
                  </a:lnTo>
                  <a:lnTo>
                    <a:pt x="10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50"/>
                  </a:lnTo>
                  <a:lnTo>
                    <a:pt x="12" y="352"/>
                  </a:lnTo>
                  <a:lnTo>
                    <a:pt x="24" y="354"/>
                  </a:lnTo>
                  <a:lnTo>
                    <a:pt x="34" y="360"/>
                  </a:lnTo>
                  <a:lnTo>
                    <a:pt x="44" y="364"/>
                  </a:lnTo>
                  <a:lnTo>
                    <a:pt x="60" y="378"/>
                  </a:lnTo>
                  <a:lnTo>
                    <a:pt x="76" y="396"/>
                  </a:lnTo>
                  <a:lnTo>
                    <a:pt x="78" y="382"/>
                  </a:lnTo>
                  <a:lnTo>
                    <a:pt x="80" y="366"/>
                  </a:lnTo>
                  <a:lnTo>
                    <a:pt x="78" y="352"/>
                  </a:lnTo>
                  <a:lnTo>
                    <a:pt x="76" y="336"/>
                  </a:lnTo>
                  <a:lnTo>
                    <a:pt x="70" y="322"/>
                  </a:lnTo>
                  <a:lnTo>
                    <a:pt x="64" y="310"/>
                  </a:lnTo>
                  <a:lnTo>
                    <a:pt x="56" y="298"/>
                  </a:lnTo>
                  <a:lnTo>
                    <a:pt x="46" y="288"/>
                  </a:lnTo>
                  <a:lnTo>
                    <a:pt x="36" y="280"/>
                  </a:lnTo>
                  <a:lnTo>
                    <a:pt x="24" y="272"/>
                  </a:lnTo>
                  <a:close/>
                </a:path>
              </a:pathLst>
            </a:custGeom>
            <a:gradFill rotWithShape="0">
              <a:gsLst>
                <a:gs pos="0">
                  <a:srgbClr val="B286E3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Freeform 35"/>
          <p:cNvSpPr>
            <a:spLocks/>
          </p:cNvSpPr>
          <p:nvPr/>
        </p:nvSpPr>
        <p:spPr bwMode="auto">
          <a:xfrm rot="18780000">
            <a:off x="6145898" y="5651562"/>
            <a:ext cx="281154" cy="714292"/>
          </a:xfrm>
          <a:custGeom>
            <a:avLst/>
            <a:gdLst/>
            <a:ahLst/>
            <a:cxnLst>
              <a:cxn ang="0">
                <a:pos x="72" y="370"/>
              </a:cxn>
              <a:cxn ang="0">
                <a:pos x="86" y="374"/>
              </a:cxn>
              <a:cxn ang="0">
                <a:pos x="104" y="390"/>
              </a:cxn>
              <a:cxn ang="0">
                <a:pos x="118" y="386"/>
              </a:cxn>
              <a:cxn ang="0">
                <a:pos x="118" y="356"/>
              </a:cxn>
              <a:cxn ang="0">
                <a:pos x="112" y="334"/>
              </a:cxn>
              <a:cxn ang="0">
                <a:pos x="102" y="314"/>
              </a:cxn>
              <a:cxn ang="0">
                <a:pos x="86" y="302"/>
              </a:cxn>
              <a:cxn ang="0">
                <a:pos x="78" y="198"/>
              </a:cxn>
              <a:cxn ang="0">
                <a:pos x="92" y="184"/>
              </a:cxn>
              <a:cxn ang="0">
                <a:pos x="96" y="164"/>
              </a:cxn>
              <a:cxn ang="0">
                <a:pos x="96" y="28"/>
              </a:cxn>
              <a:cxn ang="0">
                <a:pos x="90" y="16"/>
              </a:cxn>
              <a:cxn ang="0">
                <a:pos x="82" y="6"/>
              </a:cxn>
              <a:cxn ang="0">
                <a:pos x="68" y="0"/>
              </a:cxn>
              <a:cxn ang="0">
                <a:pos x="54" y="0"/>
              </a:cxn>
              <a:cxn ang="0">
                <a:pos x="42" y="6"/>
              </a:cxn>
              <a:cxn ang="0">
                <a:pos x="32" y="16"/>
              </a:cxn>
              <a:cxn ang="0">
                <a:pos x="28" y="28"/>
              </a:cxn>
              <a:cxn ang="0">
                <a:pos x="26" y="164"/>
              </a:cxn>
              <a:cxn ang="0">
                <a:pos x="32" y="186"/>
              </a:cxn>
              <a:cxn ang="0">
                <a:pos x="48" y="198"/>
              </a:cxn>
              <a:cxn ang="0">
                <a:pos x="38" y="298"/>
              </a:cxn>
              <a:cxn ang="0">
                <a:pos x="22" y="312"/>
              </a:cxn>
              <a:cxn ang="0">
                <a:pos x="8" y="330"/>
              </a:cxn>
              <a:cxn ang="0">
                <a:pos x="2" y="354"/>
              </a:cxn>
              <a:cxn ang="0">
                <a:pos x="2" y="380"/>
              </a:cxn>
              <a:cxn ang="0">
                <a:pos x="8" y="402"/>
              </a:cxn>
              <a:cxn ang="0">
                <a:pos x="16" y="402"/>
              </a:cxn>
              <a:cxn ang="0">
                <a:pos x="24" y="388"/>
              </a:cxn>
              <a:cxn ang="0">
                <a:pos x="38" y="376"/>
              </a:cxn>
              <a:cxn ang="0">
                <a:pos x="54" y="370"/>
              </a:cxn>
            </a:cxnLst>
            <a:rect l="0" t="0" r="r" b="b"/>
            <a:pathLst>
              <a:path w="120" h="412">
                <a:moveTo>
                  <a:pt x="64" y="368"/>
                </a:moveTo>
                <a:lnTo>
                  <a:pt x="72" y="370"/>
                </a:lnTo>
                <a:lnTo>
                  <a:pt x="80" y="370"/>
                </a:lnTo>
                <a:lnTo>
                  <a:pt x="86" y="374"/>
                </a:lnTo>
                <a:lnTo>
                  <a:pt x="92" y="378"/>
                </a:lnTo>
                <a:lnTo>
                  <a:pt x="104" y="390"/>
                </a:lnTo>
                <a:lnTo>
                  <a:pt x="112" y="404"/>
                </a:lnTo>
                <a:lnTo>
                  <a:pt x="118" y="386"/>
                </a:lnTo>
                <a:lnTo>
                  <a:pt x="120" y="368"/>
                </a:lnTo>
                <a:lnTo>
                  <a:pt x="118" y="356"/>
                </a:lnTo>
                <a:lnTo>
                  <a:pt x="116" y="344"/>
                </a:lnTo>
                <a:lnTo>
                  <a:pt x="112" y="334"/>
                </a:lnTo>
                <a:lnTo>
                  <a:pt x="108" y="324"/>
                </a:lnTo>
                <a:lnTo>
                  <a:pt x="102" y="314"/>
                </a:lnTo>
                <a:lnTo>
                  <a:pt x="94" y="308"/>
                </a:lnTo>
                <a:lnTo>
                  <a:pt x="86" y="302"/>
                </a:lnTo>
                <a:lnTo>
                  <a:pt x="78" y="298"/>
                </a:lnTo>
                <a:lnTo>
                  <a:pt x="78" y="198"/>
                </a:lnTo>
                <a:lnTo>
                  <a:pt x="86" y="192"/>
                </a:lnTo>
                <a:lnTo>
                  <a:pt x="92" y="184"/>
                </a:lnTo>
                <a:lnTo>
                  <a:pt x="96" y="174"/>
                </a:lnTo>
                <a:lnTo>
                  <a:pt x="96" y="164"/>
                </a:lnTo>
                <a:lnTo>
                  <a:pt x="96" y="36"/>
                </a:lnTo>
                <a:lnTo>
                  <a:pt x="96" y="28"/>
                </a:lnTo>
                <a:lnTo>
                  <a:pt x="94" y="22"/>
                </a:lnTo>
                <a:lnTo>
                  <a:pt x="90" y="16"/>
                </a:lnTo>
                <a:lnTo>
                  <a:pt x="86" y="10"/>
                </a:lnTo>
                <a:lnTo>
                  <a:pt x="82" y="6"/>
                </a:lnTo>
                <a:lnTo>
                  <a:pt x="76" y="2"/>
                </a:lnTo>
                <a:lnTo>
                  <a:pt x="68" y="0"/>
                </a:lnTo>
                <a:lnTo>
                  <a:pt x="62" y="0"/>
                </a:lnTo>
                <a:lnTo>
                  <a:pt x="54" y="0"/>
                </a:lnTo>
                <a:lnTo>
                  <a:pt x="48" y="2"/>
                </a:lnTo>
                <a:lnTo>
                  <a:pt x="42" y="6"/>
                </a:lnTo>
                <a:lnTo>
                  <a:pt x="38" y="10"/>
                </a:lnTo>
                <a:lnTo>
                  <a:pt x="32" y="16"/>
                </a:lnTo>
                <a:lnTo>
                  <a:pt x="30" y="22"/>
                </a:lnTo>
                <a:lnTo>
                  <a:pt x="28" y="28"/>
                </a:lnTo>
                <a:lnTo>
                  <a:pt x="26" y="36"/>
                </a:lnTo>
                <a:lnTo>
                  <a:pt x="26" y="164"/>
                </a:lnTo>
                <a:lnTo>
                  <a:pt x="28" y="176"/>
                </a:lnTo>
                <a:lnTo>
                  <a:pt x="32" y="186"/>
                </a:lnTo>
                <a:lnTo>
                  <a:pt x="40" y="192"/>
                </a:lnTo>
                <a:lnTo>
                  <a:pt x="48" y="198"/>
                </a:lnTo>
                <a:lnTo>
                  <a:pt x="48" y="296"/>
                </a:lnTo>
                <a:lnTo>
                  <a:pt x="38" y="298"/>
                </a:lnTo>
                <a:lnTo>
                  <a:pt x="30" y="304"/>
                </a:lnTo>
                <a:lnTo>
                  <a:pt x="22" y="312"/>
                </a:lnTo>
                <a:lnTo>
                  <a:pt x="14" y="320"/>
                </a:lnTo>
                <a:lnTo>
                  <a:pt x="8" y="330"/>
                </a:lnTo>
                <a:lnTo>
                  <a:pt x="4" y="342"/>
                </a:lnTo>
                <a:lnTo>
                  <a:pt x="2" y="354"/>
                </a:lnTo>
                <a:lnTo>
                  <a:pt x="0" y="368"/>
                </a:lnTo>
                <a:lnTo>
                  <a:pt x="2" y="380"/>
                </a:lnTo>
                <a:lnTo>
                  <a:pt x="4" y="392"/>
                </a:lnTo>
                <a:lnTo>
                  <a:pt x="8" y="402"/>
                </a:lnTo>
                <a:lnTo>
                  <a:pt x="12" y="412"/>
                </a:lnTo>
                <a:lnTo>
                  <a:pt x="16" y="402"/>
                </a:lnTo>
                <a:lnTo>
                  <a:pt x="20" y="394"/>
                </a:lnTo>
                <a:lnTo>
                  <a:pt x="24" y="388"/>
                </a:lnTo>
                <a:lnTo>
                  <a:pt x="30" y="380"/>
                </a:lnTo>
                <a:lnTo>
                  <a:pt x="38" y="376"/>
                </a:lnTo>
                <a:lnTo>
                  <a:pt x="46" y="372"/>
                </a:lnTo>
                <a:lnTo>
                  <a:pt x="54" y="370"/>
                </a:lnTo>
                <a:lnTo>
                  <a:pt x="62" y="368"/>
                </a:lnTo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14" name="Freeform 35"/>
          <p:cNvSpPr>
            <a:spLocks/>
          </p:cNvSpPr>
          <p:nvPr/>
        </p:nvSpPr>
        <p:spPr bwMode="auto">
          <a:xfrm rot="18000000">
            <a:off x="6679966" y="5141817"/>
            <a:ext cx="281154" cy="714292"/>
          </a:xfrm>
          <a:custGeom>
            <a:avLst/>
            <a:gdLst/>
            <a:ahLst/>
            <a:cxnLst>
              <a:cxn ang="0">
                <a:pos x="72" y="370"/>
              </a:cxn>
              <a:cxn ang="0">
                <a:pos x="86" y="374"/>
              </a:cxn>
              <a:cxn ang="0">
                <a:pos x="104" y="390"/>
              </a:cxn>
              <a:cxn ang="0">
                <a:pos x="118" y="386"/>
              </a:cxn>
              <a:cxn ang="0">
                <a:pos x="118" y="356"/>
              </a:cxn>
              <a:cxn ang="0">
                <a:pos x="112" y="334"/>
              </a:cxn>
              <a:cxn ang="0">
                <a:pos x="102" y="314"/>
              </a:cxn>
              <a:cxn ang="0">
                <a:pos x="86" y="302"/>
              </a:cxn>
              <a:cxn ang="0">
                <a:pos x="78" y="198"/>
              </a:cxn>
              <a:cxn ang="0">
                <a:pos x="92" y="184"/>
              </a:cxn>
              <a:cxn ang="0">
                <a:pos x="96" y="164"/>
              </a:cxn>
              <a:cxn ang="0">
                <a:pos x="96" y="28"/>
              </a:cxn>
              <a:cxn ang="0">
                <a:pos x="90" y="16"/>
              </a:cxn>
              <a:cxn ang="0">
                <a:pos x="82" y="6"/>
              </a:cxn>
              <a:cxn ang="0">
                <a:pos x="68" y="0"/>
              </a:cxn>
              <a:cxn ang="0">
                <a:pos x="54" y="0"/>
              </a:cxn>
              <a:cxn ang="0">
                <a:pos x="42" y="6"/>
              </a:cxn>
              <a:cxn ang="0">
                <a:pos x="32" y="16"/>
              </a:cxn>
              <a:cxn ang="0">
                <a:pos x="28" y="28"/>
              </a:cxn>
              <a:cxn ang="0">
                <a:pos x="26" y="164"/>
              </a:cxn>
              <a:cxn ang="0">
                <a:pos x="32" y="186"/>
              </a:cxn>
              <a:cxn ang="0">
                <a:pos x="48" y="198"/>
              </a:cxn>
              <a:cxn ang="0">
                <a:pos x="38" y="298"/>
              </a:cxn>
              <a:cxn ang="0">
                <a:pos x="22" y="312"/>
              </a:cxn>
              <a:cxn ang="0">
                <a:pos x="8" y="330"/>
              </a:cxn>
              <a:cxn ang="0">
                <a:pos x="2" y="354"/>
              </a:cxn>
              <a:cxn ang="0">
                <a:pos x="2" y="380"/>
              </a:cxn>
              <a:cxn ang="0">
                <a:pos x="8" y="402"/>
              </a:cxn>
              <a:cxn ang="0">
                <a:pos x="16" y="402"/>
              </a:cxn>
              <a:cxn ang="0">
                <a:pos x="24" y="388"/>
              </a:cxn>
              <a:cxn ang="0">
                <a:pos x="38" y="376"/>
              </a:cxn>
              <a:cxn ang="0">
                <a:pos x="54" y="370"/>
              </a:cxn>
            </a:cxnLst>
            <a:rect l="0" t="0" r="r" b="b"/>
            <a:pathLst>
              <a:path w="120" h="412">
                <a:moveTo>
                  <a:pt x="64" y="368"/>
                </a:moveTo>
                <a:lnTo>
                  <a:pt x="72" y="370"/>
                </a:lnTo>
                <a:lnTo>
                  <a:pt x="80" y="370"/>
                </a:lnTo>
                <a:lnTo>
                  <a:pt x="86" y="374"/>
                </a:lnTo>
                <a:lnTo>
                  <a:pt x="92" y="378"/>
                </a:lnTo>
                <a:lnTo>
                  <a:pt x="104" y="390"/>
                </a:lnTo>
                <a:lnTo>
                  <a:pt x="112" y="404"/>
                </a:lnTo>
                <a:lnTo>
                  <a:pt x="118" y="386"/>
                </a:lnTo>
                <a:lnTo>
                  <a:pt x="120" y="368"/>
                </a:lnTo>
                <a:lnTo>
                  <a:pt x="118" y="356"/>
                </a:lnTo>
                <a:lnTo>
                  <a:pt x="116" y="344"/>
                </a:lnTo>
                <a:lnTo>
                  <a:pt x="112" y="334"/>
                </a:lnTo>
                <a:lnTo>
                  <a:pt x="108" y="324"/>
                </a:lnTo>
                <a:lnTo>
                  <a:pt x="102" y="314"/>
                </a:lnTo>
                <a:lnTo>
                  <a:pt x="94" y="308"/>
                </a:lnTo>
                <a:lnTo>
                  <a:pt x="86" y="302"/>
                </a:lnTo>
                <a:lnTo>
                  <a:pt x="78" y="298"/>
                </a:lnTo>
                <a:lnTo>
                  <a:pt x="78" y="198"/>
                </a:lnTo>
                <a:lnTo>
                  <a:pt x="86" y="192"/>
                </a:lnTo>
                <a:lnTo>
                  <a:pt x="92" y="184"/>
                </a:lnTo>
                <a:lnTo>
                  <a:pt x="96" y="174"/>
                </a:lnTo>
                <a:lnTo>
                  <a:pt x="96" y="164"/>
                </a:lnTo>
                <a:lnTo>
                  <a:pt x="96" y="36"/>
                </a:lnTo>
                <a:lnTo>
                  <a:pt x="96" y="28"/>
                </a:lnTo>
                <a:lnTo>
                  <a:pt x="94" y="22"/>
                </a:lnTo>
                <a:lnTo>
                  <a:pt x="90" y="16"/>
                </a:lnTo>
                <a:lnTo>
                  <a:pt x="86" y="10"/>
                </a:lnTo>
                <a:lnTo>
                  <a:pt x="82" y="6"/>
                </a:lnTo>
                <a:lnTo>
                  <a:pt x="76" y="2"/>
                </a:lnTo>
                <a:lnTo>
                  <a:pt x="68" y="0"/>
                </a:lnTo>
                <a:lnTo>
                  <a:pt x="62" y="0"/>
                </a:lnTo>
                <a:lnTo>
                  <a:pt x="54" y="0"/>
                </a:lnTo>
                <a:lnTo>
                  <a:pt x="48" y="2"/>
                </a:lnTo>
                <a:lnTo>
                  <a:pt x="42" y="6"/>
                </a:lnTo>
                <a:lnTo>
                  <a:pt x="38" y="10"/>
                </a:lnTo>
                <a:lnTo>
                  <a:pt x="32" y="16"/>
                </a:lnTo>
                <a:lnTo>
                  <a:pt x="30" y="22"/>
                </a:lnTo>
                <a:lnTo>
                  <a:pt x="28" y="28"/>
                </a:lnTo>
                <a:lnTo>
                  <a:pt x="26" y="36"/>
                </a:lnTo>
                <a:lnTo>
                  <a:pt x="26" y="164"/>
                </a:lnTo>
                <a:lnTo>
                  <a:pt x="28" y="176"/>
                </a:lnTo>
                <a:lnTo>
                  <a:pt x="32" y="186"/>
                </a:lnTo>
                <a:lnTo>
                  <a:pt x="40" y="192"/>
                </a:lnTo>
                <a:lnTo>
                  <a:pt x="48" y="198"/>
                </a:lnTo>
                <a:lnTo>
                  <a:pt x="48" y="296"/>
                </a:lnTo>
                <a:lnTo>
                  <a:pt x="38" y="298"/>
                </a:lnTo>
                <a:lnTo>
                  <a:pt x="30" y="304"/>
                </a:lnTo>
                <a:lnTo>
                  <a:pt x="22" y="312"/>
                </a:lnTo>
                <a:lnTo>
                  <a:pt x="14" y="320"/>
                </a:lnTo>
                <a:lnTo>
                  <a:pt x="8" y="330"/>
                </a:lnTo>
                <a:lnTo>
                  <a:pt x="4" y="342"/>
                </a:lnTo>
                <a:lnTo>
                  <a:pt x="2" y="354"/>
                </a:lnTo>
                <a:lnTo>
                  <a:pt x="0" y="368"/>
                </a:lnTo>
                <a:lnTo>
                  <a:pt x="2" y="380"/>
                </a:lnTo>
                <a:lnTo>
                  <a:pt x="4" y="392"/>
                </a:lnTo>
                <a:lnTo>
                  <a:pt x="8" y="402"/>
                </a:lnTo>
                <a:lnTo>
                  <a:pt x="12" y="412"/>
                </a:lnTo>
                <a:lnTo>
                  <a:pt x="16" y="402"/>
                </a:lnTo>
                <a:lnTo>
                  <a:pt x="20" y="394"/>
                </a:lnTo>
                <a:lnTo>
                  <a:pt x="24" y="388"/>
                </a:lnTo>
                <a:lnTo>
                  <a:pt x="30" y="380"/>
                </a:lnTo>
                <a:lnTo>
                  <a:pt x="38" y="376"/>
                </a:lnTo>
                <a:lnTo>
                  <a:pt x="46" y="372"/>
                </a:lnTo>
                <a:lnTo>
                  <a:pt x="54" y="370"/>
                </a:lnTo>
                <a:lnTo>
                  <a:pt x="62" y="368"/>
                </a:lnTo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15" name="Text Box 121"/>
          <p:cNvSpPr txBox="1">
            <a:spLocks noChangeArrowheads="1"/>
          </p:cNvSpPr>
          <p:nvPr/>
        </p:nvSpPr>
        <p:spPr bwMode="auto">
          <a:xfrm>
            <a:off x="7506873" y="3809423"/>
            <a:ext cx="681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omic Sans MS" charset="0"/>
              </a:rPr>
              <a:t>TCR</a:t>
            </a:r>
            <a:endParaRPr lang="en-US" sz="1800" b="1" dirty="0">
              <a:latin typeface="Comic Sans MS" charset="0"/>
            </a:endParaRPr>
          </a:p>
        </p:txBody>
      </p:sp>
      <p:sp>
        <p:nvSpPr>
          <p:cNvPr id="16" name="Freeform 35"/>
          <p:cNvSpPr>
            <a:spLocks/>
          </p:cNvSpPr>
          <p:nvPr/>
        </p:nvSpPr>
        <p:spPr bwMode="auto">
          <a:xfrm rot="17400000">
            <a:off x="6982608" y="4513520"/>
            <a:ext cx="281154" cy="714292"/>
          </a:xfrm>
          <a:custGeom>
            <a:avLst/>
            <a:gdLst/>
            <a:ahLst/>
            <a:cxnLst>
              <a:cxn ang="0">
                <a:pos x="72" y="370"/>
              </a:cxn>
              <a:cxn ang="0">
                <a:pos x="86" y="374"/>
              </a:cxn>
              <a:cxn ang="0">
                <a:pos x="104" y="390"/>
              </a:cxn>
              <a:cxn ang="0">
                <a:pos x="118" y="386"/>
              </a:cxn>
              <a:cxn ang="0">
                <a:pos x="118" y="356"/>
              </a:cxn>
              <a:cxn ang="0">
                <a:pos x="112" y="334"/>
              </a:cxn>
              <a:cxn ang="0">
                <a:pos x="102" y="314"/>
              </a:cxn>
              <a:cxn ang="0">
                <a:pos x="86" y="302"/>
              </a:cxn>
              <a:cxn ang="0">
                <a:pos x="78" y="198"/>
              </a:cxn>
              <a:cxn ang="0">
                <a:pos x="92" y="184"/>
              </a:cxn>
              <a:cxn ang="0">
                <a:pos x="96" y="164"/>
              </a:cxn>
              <a:cxn ang="0">
                <a:pos x="96" y="28"/>
              </a:cxn>
              <a:cxn ang="0">
                <a:pos x="90" y="16"/>
              </a:cxn>
              <a:cxn ang="0">
                <a:pos x="82" y="6"/>
              </a:cxn>
              <a:cxn ang="0">
                <a:pos x="68" y="0"/>
              </a:cxn>
              <a:cxn ang="0">
                <a:pos x="54" y="0"/>
              </a:cxn>
              <a:cxn ang="0">
                <a:pos x="42" y="6"/>
              </a:cxn>
              <a:cxn ang="0">
                <a:pos x="32" y="16"/>
              </a:cxn>
              <a:cxn ang="0">
                <a:pos x="28" y="28"/>
              </a:cxn>
              <a:cxn ang="0">
                <a:pos x="26" y="164"/>
              </a:cxn>
              <a:cxn ang="0">
                <a:pos x="32" y="186"/>
              </a:cxn>
              <a:cxn ang="0">
                <a:pos x="48" y="198"/>
              </a:cxn>
              <a:cxn ang="0">
                <a:pos x="38" y="298"/>
              </a:cxn>
              <a:cxn ang="0">
                <a:pos x="22" y="312"/>
              </a:cxn>
              <a:cxn ang="0">
                <a:pos x="8" y="330"/>
              </a:cxn>
              <a:cxn ang="0">
                <a:pos x="2" y="354"/>
              </a:cxn>
              <a:cxn ang="0">
                <a:pos x="2" y="380"/>
              </a:cxn>
              <a:cxn ang="0">
                <a:pos x="8" y="402"/>
              </a:cxn>
              <a:cxn ang="0">
                <a:pos x="16" y="402"/>
              </a:cxn>
              <a:cxn ang="0">
                <a:pos x="24" y="388"/>
              </a:cxn>
              <a:cxn ang="0">
                <a:pos x="38" y="376"/>
              </a:cxn>
              <a:cxn ang="0">
                <a:pos x="54" y="370"/>
              </a:cxn>
            </a:cxnLst>
            <a:rect l="0" t="0" r="r" b="b"/>
            <a:pathLst>
              <a:path w="120" h="412">
                <a:moveTo>
                  <a:pt x="64" y="368"/>
                </a:moveTo>
                <a:lnTo>
                  <a:pt x="72" y="370"/>
                </a:lnTo>
                <a:lnTo>
                  <a:pt x="80" y="370"/>
                </a:lnTo>
                <a:lnTo>
                  <a:pt x="86" y="374"/>
                </a:lnTo>
                <a:lnTo>
                  <a:pt x="92" y="378"/>
                </a:lnTo>
                <a:lnTo>
                  <a:pt x="104" y="390"/>
                </a:lnTo>
                <a:lnTo>
                  <a:pt x="112" y="404"/>
                </a:lnTo>
                <a:lnTo>
                  <a:pt x="118" y="386"/>
                </a:lnTo>
                <a:lnTo>
                  <a:pt x="120" y="368"/>
                </a:lnTo>
                <a:lnTo>
                  <a:pt x="118" y="356"/>
                </a:lnTo>
                <a:lnTo>
                  <a:pt x="116" y="344"/>
                </a:lnTo>
                <a:lnTo>
                  <a:pt x="112" y="334"/>
                </a:lnTo>
                <a:lnTo>
                  <a:pt x="108" y="324"/>
                </a:lnTo>
                <a:lnTo>
                  <a:pt x="102" y="314"/>
                </a:lnTo>
                <a:lnTo>
                  <a:pt x="94" y="308"/>
                </a:lnTo>
                <a:lnTo>
                  <a:pt x="86" y="302"/>
                </a:lnTo>
                <a:lnTo>
                  <a:pt x="78" y="298"/>
                </a:lnTo>
                <a:lnTo>
                  <a:pt x="78" y="198"/>
                </a:lnTo>
                <a:lnTo>
                  <a:pt x="86" y="192"/>
                </a:lnTo>
                <a:lnTo>
                  <a:pt x="92" y="184"/>
                </a:lnTo>
                <a:lnTo>
                  <a:pt x="96" y="174"/>
                </a:lnTo>
                <a:lnTo>
                  <a:pt x="96" y="164"/>
                </a:lnTo>
                <a:lnTo>
                  <a:pt x="96" y="36"/>
                </a:lnTo>
                <a:lnTo>
                  <a:pt x="96" y="28"/>
                </a:lnTo>
                <a:lnTo>
                  <a:pt x="94" y="22"/>
                </a:lnTo>
                <a:lnTo>
                  <a:pt x="90" y="16"/>
                </a:lnTo>
                <a:lnTo>
                  <a:pt x="86" y="10"/>
                </a:lnTo>
                <a:lnTo>
                  <a:pt x="82" y="6"/>
                </a:lnTo>
                <a:lnTo>
                  <a:pt x="76" y="2"/>
                </a:lnTo>
                <a:lnTo>
                  <a:pt x="68" y="0"/>
                </a:lnTo>
                <a:lnTo>
                  <a:pt x="62" y="0"/>
                </a:lnTo>
                <a:lnTo>
                  <a:pt x="54" y="0"/>
                </a:lnTo>
                <a:lnTo>
                  <a:pt x="48" y="2"/>
                </a:lnTo>
                <a:lnTo>
                  <a:pt x="42" y="6"/>
                </a:lnTo>
                <a:lnTo>
                  <a:pt x="38" y="10"/>
                </a:lnTo>
                <a:lnTo>
                  <a:pt x="32" y="16"/>
                </a:lnTo>
                <a:lnTo>
                  <a:pt x="30" y="22"/>
                </a:lnTo>
                <a:lnTo>
                  <a:pt x="28" y="28"/>
                </a:lnTo>
                <a:lnTo>
                  <a:pt x="26" y="36"/>
                </a:lnTo>
                <a:lnTo>
                  <a:pt x="26" y="164"/>
                </a:lnTo>
                <a:lnTo>
                  <a:pt x="28" y="176"/>
                </a:lnTo>
                <a:lnTo>
                  <a:pt x="32" y="186"/>
                </a:lnTo>
                <a:lnTo>
                  <a:pt x="40" y="192"/>
                </a:lnTo>
                <a:lnTo>
                  <a:pt x="48" y="198"/>
                </a:lnTo>
                <a:lnTo>
                  <a:pt x="48" y="296"/>
                </a:lnTo>
                <a:lnTo>
                  <a:pt x="38" y="298"/>
                </a:lnTo>
                <a:lnTo>
                  <a:pt x="30" y="304"/>
                </a:lnTo>
                <a:lnTo>
                  <a:pt x="22" y="312"/>
                </a:lnTo>
                <a:lnTo>
                  <a:pt x="14" y="320"/>
                </a:lnTo>
                <a:lnTo>
                  <a:pt x="8" y="330"/>
                </a:lnTo>
                <a:lnTo>
                  <a:pt x="4" y="342"/>
                </a:lnTo>
                <a:lnTo>
                  <a:pt x="2" y="354"/>
                </a:lnTo>
                <a:lnTo>
                  <a:pt x="0" y="368"/>
                </a:lnTo>
                <a:lnTo>
                  <a:pt x="2" y="380"/>
                </a:lnTo>
                <a:lnTo>
                  <a:pt x="4" y="392"/>
                </a:lnTo>
                <a:lnTo>
                  <a:pt x="8" y="402"/>
                </a:lnTo>
                <a:lnTo>
                  <a:pt x="12" y="412"/>
                </a:lnTo>
                <a:lnTo>
                  <a:pt x="16" y="402"/>
                </a:lnTo>
                <a:lnTo>
                  <a:pt x="20" y="394"/>
                </a:lnTo>
                <a:lnTo>
                  <a:pt x="24" y="388"/>
                </a:lnTo>
                <a:lnTo>
                  <a:pt x="30" y="380"/>
                </a:lnTo>
                <a:lnTo>
                  <a:pt x="38" y="376"/>
                </a:lnTo>
                <a:lnTo>
                  <a:pt x="46" y="372"/>
                </a:lnTo>
                <a:lnTo>
                  <a:pt x="54" y="370"/>
                </a:lnTo>
                <a:lnTo>
                  <a:pt x="62" y="368"/>
                </a:lnTo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17" name="Freeform 35"/>
          <p:cNvSpPr>
            <a:spLocks/>
          </p:cNvSpPr>
          <p:nvPr/>
        </p:nvSpPr>
        <p:spPr bwMode="auto">
          <a:xfrm rot="15600000">
            <a:off x="6961754" y="3030993"/>
            <a:ext cx="281154" cy="714292"/>
          </a:xfrm>
          <a:custGeom>
            <a:avLst/>
            <a:gdLst/>
            <a:ahLst/>
            <a:cxnLst>
              <a:cxn ang="0">
                <a:pos x="72" y="370"/>
              </a:cxn>
              <a:cxn ang="0">
                <a:pos x="86" y="374"/>
              </a:cxn>
              <a:cxn ang="0">
                <a:pos x="104" y="390"/>
              </a:cxn>
              <a:cxn ang="0">
                <a:pos x="118" y="386"/>
              </a:cxn>
              <a:cxn ang="0">
                <a:pos x="118" y="356"/>
              </a:cxn>
              <a:cxn ang="0">
                <a:pos x="112" y="334"/>
              </a:cxn>
              <a:cxn ang="0">
                <a:pos x="102" y="314"/>
              </a:cxn>
              <a:cxn ang="0">
                <a:pos x="86" y="302"/>
              </a:cxn>
              <a:cxn ang="0">
                <a:pos x="78" y="198"/>
              </a:cxn>
              <a:cxn ang="0">
                <a:pos x="92" y="184"/>
              </a:cxn>
              <a:cxn ang="0">
                <a:pos x="96" y="164"/>
              </a:cxn>
              <a:cxn ang="0">
                <a:pos x="96" y="28"/>
              </a:cxn>
              <a:cxn ang="0">
                <a:pos x="90" y="16"/>
              </a:cxn>
              <a:cxn ang="0">
                <a:pos x="82" y="6"/>
              </a:cxn>
              <a:cxn ang="0">
                <a:pos x="68" y="0"/>
              </a:cxn>
              <a:cxn ang="0">
                <a:pos x="54" y="0"/>
              </a:cxn>
              <a:cxn ang="0">
                <a:pos x="42" y="6"/>
              </a:cxn>
              <a:cxn ang="0">
                <a:pos x="32" y="16"/>
              </a:cxn>
              <a:cxn ang="0">
                <a:pos x="28" y="28"/>
              </a:cxn>
              <a:cxn ang="0">
                <a:pos x="26" y="164"/>
              </a:cxn>
              <a:cxn ang="0">
                <a:pos x="32" y="186"/>
              </a:cxn>
              <a:cxn ang="0">
                <a:pos x="48" y="198"/>
              </a:cxn>
              <a:cxn ang="0">
                <a:pos x="38" y="298"/>
              </a:cxn>
              <a:cxn ang="0">
                <a:pos x="22" y="312"/>
              </a:cxn>
              <a:cxn ang="0">
                <a:pos x="8" y="330"/>
              </a:cxn>
              <a:cxn ang="0">
                <a:pos x="2" y="354"/>
              </a:cxn>
              <a:cxn ang="0">
                <a:pos x="2" y="380"/>
              </a:cxn>
              <a:cxn ang="0">
                <a:pos x="8" y="402"/>
              </a:cxn>
              <a:cxn ang="0">
                <a:pos x="16" y="402"/>
              </a:cxn>
              <a:cxn ang="0">
                <a:pos x="24" y="388"/>
              </a:cxn>
              <a:cxn ang="0">
                <a:pos x="38" y="376"/>
              </a:cxn>
              <a:cxn ang="0">
                <a:pos x="54" y="370"/>
              </a:cxn>
            </a:cxnLst>
            <a:rect l="0" t="0" r="r" b="b"/>
            <a:pathLst>
              <a:path w="120" h="412">
                <a:moveTo>
                  <a:pt x="64" y="368"/>
                </a:moveTo>
                <a:lnTo>
                  <a:pt x="72" y="370"/>
                </a:lnTo>
                <a:lnTo>
                  <a:pt x="80" y="370"/>
                </a:lnTo>
                <a:lnTo>
                  <a:pt x="86" y="374"/>
                </a:lnTo>
                <a:lnTo>
                  <a:pt x="92" y="378"/>
                </a:lnTo>
                <a:lnTo>
                  <a:pt x="104" y="390"/>
                </a:lnTo>
                <a:lnTo>
                  <a:pt x="112" y="404"/>
                </a:lnTo>
                <a:lnTo>
                  <a:pt x="118" y="386"/>
                </a:lnTo>
                <a:lnTo>
                  <a:pt x="120" y="368"/>
                </a:lnTo>
                <a:lnTo>
                  <a:pt x="118" y="356"/>
                </a:lnTo>
                <a:lnTo>
                  <a:pt x="116" y="344"/>
                </a:lnTo>
                <a:lnTo>
                  <a:pt x="112" y="334"/>
                </a:lnTo>
                <a:lnTo>
                  <a:pt x="108" y="324"/>
                </a:lnTo>
                <a:lnTo>
                  <a:pt x="102" y="314"/>
                </a:lnTo>
                <a:lnTo>
                  <a:pt x="94" y="308"/>
                </a:lnTo>
                <a:lnTo>
                  <a:pt x="86" y="302"/>
                </a:lnTo>
                <a:lnTo>
                  <a:pt x="78" y="298"/>
                </a:lnTo>
                <a:lnTo>
                  <a:pt x="78" y="198"/>
                </a:lnTo>
                <a:lnTo>
                  <a:pt x="86" y="192"/>
                </a:lnTo>
                <a:lnTo>
                  <a:pt x="92" y="184"/>
                </a:lnTo>
                <a:lnTo>
                  <a:pt x="96" y="174"/>
                </a:lnTo>
                <a:lnTo>
                  <a:pt x="96" y="164"/>
                </a:lnTo>
                <a:lnTo>
                  <a:pt x="96" y="36"/>
                </a:lnTo>
                <a:lnTo>
                  <a:pt x="96" y="28"/>
                </a:lnTo>
                <a:lnTo>
                  <a:pt x="94" y="22"/>
                </a:lnTo>
                <a:lnTo>
                  <a:pt x="90" y="16"/>
                </a:lnTo>
                <a:lnTo>
                  <a:pt x="86" y="10"/>
                </a:lnTo>
                <a:lnTo>
                  <a:pt x="82" y="6"/>
                </a:lnTo>
                <a:lnTo>
                  <a:pt x="76" y="2"/>
                </a:lnTo>
                <a:lnTo>
                  <a:pt x="68" y="0"/>
                </a:lnTo>
                <a:lnTo>
                  <a:pt x="62" y="0"/>
                </a:lnTo>
                <a:lnTo>
                  <a:pt x="54" y="0"/>
                </a:lnTo>
                <a:lnTo>
                  <a:pt x="48" y="2"/>
                </a:lnTo>
                <a:lnTo>
                  <a:pt x="42" y="6"/>
                </a:lnTo>
                <a:lnTo>
                  <a:pt x="38" y="10"/>
                </a:lnTo>
                <a:lnTo>
                  <a:pt x="32" y="16"/>
                </a:lnTo>
                <a:lnTo>
                  <a:pt x="30" y="22"/>
                </a:lnTo>
                <a:lnTo>
                  <a:pt x="28" y="28"/>
                </a:lnTo>
                <a:lnTo>
                  <a:pt x="26" y="36"/>
                </a:lnTo>
                <a:lnTo>
                  <a:pt x="26" y="164"/>
                </a:lnTo>
                <a:lnTo>
                  <a:pt x="28" y="176"/>
                </a:lnTo>
                <a:lnTo>
                  <a:pt x="32" y="186"/>
                </a:lnTo>
                <a:lnTo>
                  <a:pt x="40" y="192"/>
                </a:lnTo>
                <a:lnTo>
                  <a:pt x="48" y="198"/>
                </a:lnTo>
                <a:lnTo>
                  <a:pt x="48" y="296"/>
                </a:lnTo>
                <a:lnTo>
                  <a:pt x="38" y="298"/>
                </a:lnTo>
                <a:lnTo>
                  <a:pt x="30" y="304"/>
                </a:lnTo>
                <a:lnTo>
                  <a:pt x="22" y="312"/>
                </a:lnTo>
                <a:lnTo>
                  <a:pt x="14" y="320"/>
                </a:lnTo>
                <a:lnTo>
                  <a:pt x="8" y="330"/>
                </a:lnTo>
                <a:lnTo>
                  <a:pt x="4" y="342"/>
                </a:lnTo>
                <a:lnTo>
                  <a:pt x="2" y="354"/>
                </a:lnTo>
                <a:lnTo>
                  <a:pt x="0" y="368"/>
                </a:lnTo>
                <a:lnTo>
                  <a:pt x="2" y="380"/>
                </a:lnTo>
                <a:lnTo>
                  <a:pt x="4" y="392"/>
                </a:lnTo>
                <a:lnTo>
                  <a:pt x="8" y="402"/>
                </a:lnTo>
                <a:lnTo>
                  <a:pt x="12" y="412"/>
                </a:lnTo>
                <a:lnTo>
                  <a:pt x="16" y="402"/>
                </a:lnTo>
                <a:lnTo>
                  <a:pt x="20" y="394"/>
                </a:lnTo>
                <a:lnTo>
                  <a:pt x="24" y="388"/>
                </a:lnTo>
                <a:lnTo>
                  <a:pt x="30" y="380"/>
                </a:lnTo>
                <a:lnTo>
                  <a:pt x="38" y="376"/>
                </a:lnTo>
                <a:lnTo>
                  <a:pt x="46" y="372"/>
                </a:lnTo>
                <a:lnTo>
                  <a:pt x="54" y="370"/>
                </a:lnTo>
                <a:lnTo>
                  <a:pt x="62" y="368"/>
                </a:lnTo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18" name="Freeform 35"/>
          <p:cNvSpPr>
            <a:spLocks/>
          </p:cNvSpPr>
          <p:nvPr/>
        </p:nvSpPr>
        <p:spPr bwMode="auto">
          <a:xfrm rot="14100000">
            <a:off x="6598920" y="2471501"/>
            <a:ext cx="281154" cy="714292"/>
          </a:xfrm>
          <a:custGeom>
            <a:avLst/>
            <a:gdLst/>
            <a:ahLst/>
            <a:cxnLst>
              <a:cxn ang="0">
                <a:pos x="72" y="370"/>
              </a:cxn>
              <a:cxn ang="0">
                <a:pos x="86" y="374"/>
              </a:cxn>
              <a:cxn ang="0">
                <a:pos x="104" y="390"/>
              </a:cxn>
              <a:cxn ang="0">
                <a:pos x="118" y="386"/>
              </a:cxn>
              <a:cxn ang="0">
                <a:pos x="118" y="356"/>
              </a:cxn>
              <a:cxn ang="0">
                <a:pos x="112" y="334"/>
              </a:cxn>
              <a:cxn ang="0">
                <a:pos x="102" y="314"/>
              </a:cxn>
              <a:cxn ang="0">
                <a:pos x="86" y="302"/>
              </a:cxn>
              <a:cxn ang="0">
                <a:pos x="78" y="198"/>
              </a:cxn>
              <a:cxn ang="0">
                <a:pos x="92" y="184"/>
              </a:cxn>
              <a:cxn ang="0">
                <a:pos x="96" y="164"/>
              </a:cxn>
              <a:cxn ang="0">
                <a:pos x="96" y="28"/>
              </a:cxn>
              <a:cxn ang="0">
                <a:pos x="90" y="16"/>
              </a:cxn>
              <a:cxn ang="0">
                <a:pos x="82" y="6"/>
              </a:cxn>
              <a:cxn ang="0">
                <a:pos x="68" y="0"/>
              </a:cxn>
              <a:cxn ang="0">
                <a:pos x="54" y="0"/>
              </a:cxn>
              <a:cxn ang="0">
                <a:pos x="42" y="6"/>
              </a:cxn>
              <a:cxn ang="0">
                <a:pos x="32" y="16"/>
              </a:cxn>
              <a:cxn ang="0">
                <a:pos x="28" y="28"/>
              </a:cxn>
              <a:cxn ang="0">
                <a:pos x="26" y="164"/>
              </a:cxn>
              <a:cxn ang="0">
                <a:pos x="32" y="186"/>
              </a:cxn>
              <a:cxn ang="0">
                <a:pos x="48" y="198"/>
              </a:cxn>
              <a:cxn ang="0">
                <a:pos x="38" y="298"/>
              </a:cxn>
              <a:cxn ang="0">
                <a:pos x="22" y="312"/>
              </a:cxn>
              <a:cxn ang="0">
                <a:pos x="8" y="330"/>
              </a:cxn>
              <a:cxn ang="0">
                <a:pos x="2" y="354"/>
              </a:cxn>
              <a:cxn ang="0">
                <a:pos x="2" y="380"/>
              </a:cxn>
              <a:cxn ang="0">
                <a:pos x="8" y="402"/>
              </a:cxn>
              <a:cxn ang="0">
                <a:pos x="16" y="402"/>
              </a:cxn>
              <a:cxn ang="0">
                <a:pos x="24" y="388"/>
              </a:cxn>
              <a:cxn ang="0">
                <a:pos x="38" y="376"/>
              </a:cxn>
              <a:cxn ang="0">
                <a:pos x="54" y="370"/>
              </a:cxn>
            </a:cxnLst>
            <a:rect l="0" t="0" r="r" b="b"/>
            <a:pathLst>
              <a:path w="120" h="412">
                <a:moveTo>
                  <a:pt x="64" y="368"/>
                </a:moveTo>
                <a:lnTo>
                  <a:pt x="72" y="370"/>
                </a:lnTo>
                <a:lnTo>
                  <a:pt x="80" y="370"/>
                </a:lnTo>
                <a:lnTo>
                  <a:pt x="86" y="374"/>
                </a:lnTo>
                <a:lnTo>
                  <a:pt x="92" y="378"/>
                </a:lnTo>
                <a:lnTo>
                  <a:pt x="104" y="390"/>
                </a:lnTo>
                <a:lnTo>
                  <a:pt x="112" y="404"/>
                </a:lnTo>
                <a:lnTo>
                  <a:pt x="118" y="386"/>
                </a:lnTo>
                <a:lnTo>
                  <a:pt x="120" y="368"/>
                </a:lnTo>
                <a:lnTo>
                  <a:pt x="118" y="356"/>
                </a:lnTo>
                <a:lnTo>
                  <a:pt x="116" y="344"/>
                </a:lnTo>
                <a:lnTo>
                  <a:pt x="112" y="334"/>
                </a:lnTo>
                <a:lnTo>
                  <a:pt x="108" y="324"/>
                </a:lnTo>
                <a:lnTo>
                  <a:pt x="102" y="314"/>
                </a:lnTo>
                <a:lnTo>
                  <a:pt x="94" y="308"/>
                </a:lnTo>
                <a:lnTo>
                  <a:pt x="86" y="302"/>
                </a:lnTo>
                <a:lnTo>
                  <a:pt x="78" y="298"/>
                </a:lnTo>
                <a:lnTo>
                  <a:pt x="78" y="198"/>
                </a:lnTo>
                <a:lnTo>
                  <a:pt x="86" y="192"/>
                </a:lnTo>
                <a:lnTo>
                  <a:pt x="92" y="184"/>
                </a:lnTo>
                <a:lnTo>
                  <a:pt x="96" y="174"/>
                </a:lnTo>
                <a:lnTo>
                  <a:pt x="96" y="164"/>
                </a:lnTo>
                <a:lnTo>
                  <a:pt x="96" y="36"/>
                </a:lnTo>
                <a:lnTo>
                  <a:pt x="96" y="28"/>
                </a:lnTo>
                <a:lnTo>
                  <a:pt x="94" y="22"/>
                </a:lnTo>
                <a:lnTo>
                  <a:pt x="90" y="16"/>
                </a:lnTo>
                <a:lnTo>
                  <a:pt x="86" y="10"/>
                </a:lnTo>
                <a:lnTo>
                  <a:pt x="82" y="6"/>
                </a:lnTo>
                <a:lnTo>
                  <a:pt x="76" y="2"/>
                </a:lnTo>
                <a:lnTo>
                  <a:pt x="68" y="0"/>
                </a:lnTo>
                <a:lnTo>
                  <a:pt x="62" y="0"/>
                </a:lnTo>
                <a:lnTo>
                  <a:pt x="54" y="0"/>
                </a:lnTo>
                <a:lnTo>
                  <a:pt x="48" y="2"/>
                </a:lnTo>
                <a:lnTo>
                  <a:pt x="42" y="6"/>
                </a:lnTo>
                <a:lnTo>
                  <a:pt x="38" y="10"/>
                </a:lnTo>
                <a:lnTo>
                  <a:pt x="32" y="16"/>
                </a:lnTo>
                <a:lnTo>
                  <a:pt x="30" y="22"/>
                </a:lnTo>
                <a:lnTo>
                  <a:pt x="28" y="28"/>
                </a:lnTo>
                <a:lnTo>
                  <a:pt x="26" y="36"/>
                </a:lnTo>
                <a:lnTo>
                  <a:pt x="26" y="164"/>
                </a:lnTo>
                <a:lnTo>
                  <a:pt x="28" y="176"/>
                </a:lnTo>
                <a:lnTo>
                  <a:pt x="32" y="186"/>
                </a:lnTo>
                <a:lnTo>
                  <a:pt x="40" y="192"/>
                </a:lnTo>
                <a:lnTo>
                  <a:pt x="48" y="198"/>
                </a:lnTo>
                <a:lnTo>
                  <a:pt x="48" y="296"/>
                </a:lnTo>
                <a:lnTo>
                  <a:pt x="38" y="298"/>
                </a:lnTo>
                <a:lnTo>
                  <a:pt x="30" y="304"/>
                </a:lnTo>
                <a:lnTo>
                  <a:pt x="22" y="312"/>
                </a:lnTo>
                <a:lnTo>
                  <a:pt x="14" y="320"/>
                </a:lnTo>
                <a:lnTo>
                  <a:pt x="8" y="330"/>
                </a:lnTo>
                <a:lnTo>
                  <a:pt x="4" y="342"/>
                </a:lnTo>
                <a:lnTo>
                  <a:pt x="2" y="354"/>
                </a:lnTo>
                <a:lnTo>
                  <a:pt x="0" y="368"/>
                </a:lnTo>
                <a:lnTo>
                  <a:pt x="2" y="380"/>
                </a:lnTo>
                <a:lnTo>
                  <a:pt x="4" y="392"/>
                </a:lnTo>
                <a:lnTo>
                  <a:pt x="8" y="402"/>
                </a:lnTo>
                <a:lnTo>
                  <a:pt x="12" y="412"/>
                </a:lnTo>
                <a:lnTo>
                  <a:pt x="16" y="402"/>
                </a:lnTo>
                <a:lnTo>
                  <a:pt x="20" y="394"/>
                </a:lnTo>
                <a:lnTo>
                  <a:pt x="24" y="388"/>
                </a:lnTo>
                <a:lnTo>
                  <a:pt x="30" y="380"/>
                </a:lnTo>
                <a:lnTo>
                  <a:pt x="38" y="376"/>
                </a:lnTo>
                <a:lnTo>
                  <a:pt x="46" y="372"/>
                </a:lnTo>
                <a:lnTo>
                  <a:pt x="54" y="370"/>
                </a:lnTo>
                <a:lnTo>
                  <a:pt x="62" y="368"/>
                </a:lnTo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19" name="Freeform 35"/>
          <p:cNvSpPr>
            <a:spLocks/>
          </p:cNvSpPr>
          <p:nvPr/>
        </p:nvSpPr>
        <p:spPr bwMode="auto">
          <a:xfrm rot="12900000">
            <a:off x="6120299" y="1974451"/>
            <a:ext cx="281154" cy="714292"/>
          </a:xfrm>
          <a:custGeom>
            <a:avLst/>
            <a:gdLst/>
            <a:ahLst/>
            <a:cxnLst>
              <a:cxn ang="0">
                <a:pos x="72" y="370"/>
              </a:cxn>
              <a:cxn ang="0">
                <a:pos x="86" y="374"/>
              </a:cxn>
              <a:cxn ang="0">
                <a:pos x="104" y="390"/>
              </a:cxn>
              <a:cxn ang="0">
                <a:pos x="118" y="386"/>
              </a:cxn>
              <a:cxn ang="0">
                <a:pos x="118" y="356"/>
              </a:cxn>
              <a:cxn ang="0">
                <a:pos x="112" y="334"/>
              </a:cxn>
              <a:cxn ang="0">
                <a:pos x="102" y="314"/>
              </a:cxn>
              <a:cxn ang="0">
                <a:pos x="86" y="302"/>
              </a:cxn>
              <a:cxn ang="0">
                <a:pos x="78" y="198"/>
              </a:cxn>
              <a:cxn ang="0">
                <a:pos x="92" y="184"/>
              </a:cxn>
              <a:cxn ang="0">
                <a:pos x="96" y="164"/>
              </a:cxn>
              <a:cxn ang="0">
                <a:pos x="96" y="28"/>
              </a:cxn>
              <a:cxn ang="0">
                <a:pos x="90" y="16"/>
              </a:cxn>
              <a:cxn ang="0">
                <a:pos x="82" y="6"/>
              </a:cxn>
              <a:cxn ang="0">
                <a:pos x="68" y="0"/>
              </a:cxn>
              <a:cxn ang="0">
                <a:pos x="54" y="0"/>
              </a:cxn>
              <a:cxn ang="0">
                <a:pos x="42" y="6"/>
              </a:cxn>
              <a:cxn ang="0">
                <a:pos x="32" y="16"/>
              </a:cxn>
              <a:cxn ang="0">
                <a:pos x="28" y="28"/>
              </a:cxn>
              <a:cxn ang="0">
                <a:pos x="26" y="164"/>
              </a:cxn>
              <a:cxn ang="0">
                <a:pos x="32" y="186"/>
              </a:cxn>
              <a:cxn ang="0">
                <a:pos x="48" y="198"/>
              </a:cxn>
              <a:cxn ang="0">
                <a:pos x="38" y="298"/>
              </a:cxn>
              <a:cxn ang="0">
                <a:pos x="22" y="312"/>
              </a:cxn>
              <a:cxn ang="0">
                <a:pos x="8" y="330"/>
              </a:cxn>
              <a:cxn ang="0">
                <a:pos x="2" y="354"/>
              </a:cxn>
              <a:cxn ang="0">
                <a:pos x="2" y="380"/>
              </a:cxn>
              <a:cxn ang="0">
                <a:pos x="8" y="402"/>
              </a:cxn>
              <a:cxn ang="0">
                <a:pos x="16" y="402"/>
              </a:cxn>
              <a:cxn ang="0">
                <a:pos x="24" y="388"/>
              </a:cxn>
              <a:cxn ang="0">
                <a:pos x="38" y="376"/>
              </a:cxn>
              <a:cxn ang="0">
                <a:pos x="54" y="370"/>
              </a:cxn>
            </a:cxnLst>
            <a:rect l="0" t="0" r="r" b="b"/>
            <a:pathLst>
              <a:path w="120" h="412">
                <a:moveTo>
                  <a:pt x="64" y="368"/>
                </a:moveTo>
                <a:lnTo>
                  <a:pt x="72" y="370"/>
                </a:lnTo>
                <a:lnTo>
                  <a:pt x="80" y="370"/>
                </a:lnTo>
                <a:lnTo>
                  <a:pt x="86" y="374"/>
                </a:lnTo>
                <a:lnTo>
                  <a:pt x="92" y="378"/>
                </a:lnTo>
                <a:lnTo>
                  <a:pt x="104" y="390"/>
                </a:lnTo>
                <a:lnTo>
                  <a:pt x="112" y="404"/>
                </a:lnTo>
                <a:lnTo>
                  <a:pt x="118" y="386"/>
                </a:lnTo>
                <a:lnTo>
                  <a:pt x="120" y="368"/>
                </a:lnTo>
                <a:lnTo>
                  <a:pt x="118" y="356"/>
                </a:lnTo>
                <a:lnTo>
                  <a:pt x="116" y="344"/>
                </a:lnTo>
                <a:lnTo>
                  <a:pt x="112" y="334"/>
                </a:lnTo>
                <a:lnTo>
                  <a:pt x="108" y="324"/>
                </a:lnTo>
                <a:lnTo>
                  <a:pt x="102" y="314"/>
                </a:lnTo>
                <a:lnTo>
                  <a:pt x="94" y="308"/>
                </a:lnTo>
                <a:lnTo>
                  <a:pt x="86" y="302"/>
                </a:lnTo>
                <a:lnTo>
                  <a:pt x="78" y="298"/>
                </a:lnTo>
                <a:lnTo>
                  <a:pt x="78" y="198"/>
                </a:lnTo>
                <a:lnTo>
                  <a:pt x="86" y="192"/>
                </a:lnTo>
                <a:lnTo>
                  <a:pt x="92" y="184"/>
                </a:lnTo>
                <a:lnTo>
                  <a:pt x="96" y="174"/>
                </a:lnTo>
                <a:lnTo>
                  <a:pt x="96" y="164"/>
                </a:lnTo>
                <a:lnTo>
                  <a:pt x="96" y="36"/>
                </a:lnTo>
                <a:lnTo>
                  <a:pt x="96" y="28"/>
                </a:lnTo>
                <a:lnTo>
                  <a:pt x="94" y="22"/>
                </a:lnTo>
                <a:lnTo>
                  <a:pt x="90" y="16"/>
                </a:lnTo>
                <a:lnTo>
                  <a:pt x="86" y="10"/>
                </a:lnTo>
                <a:lnTo>
                  <a:pt x="82" y="6"/>
                </a:lnTo>
                <a:lnTo>
                  <a:pt x="76" y="2"/>
                </a:lnTo>
                <a:lnTo>
                  <a:pt x="68" y="0"/>
                </a:lnTo>
                <a:lnTo>
                  <a:pt x="62" y="0"/>
                </a:lnTo>
                <a:lnTo>
                  <a:pt x="54" y="0"/>
                </a:lnTo>
                <a:lnTo>
                  <a:pt x="48" y="2"/>
                </a:lnTo>
                <a:lnTo>
                  <a:pt x="42" y="6"/>
                </a:lnTo>
                <a:lnTo>
                  <a:pt x="38" y="10"/>
                </a:lnTo>
                <a:lnTo>
                  <a:pt x="32" y="16"/>
                </a:lnTo>
                <a:lnTo>
                  <a:pt x="30" y="22"/>
                </a:lnTo>
                <a:lnTo>
                  <a:pt x="28" y="28"/>
                </a:lnTo>
                <a:lnTo>
                  <a:pt x="26" y="36"/>
                </a:lnTo>
                <a:lnTo>
                  <a:pt x="26" y="164"/>
                </a:lnTo>
                <a:lnTo>
                  <a:pt x="28" y="176"/>
                </a:lnTo>
                <a:lnTo>
                  <a:pt x="32" y="186"/>
                </a:lnTo>
                <a:lnTo>
                  <a:pt x="40" y="192"/>
                </a:lnTo>
                <a:lnTo>
                  <a:pt x="48" y="198"/>
                </a:lnTo>
                <a:lnTo>
                  <a:pt x="48" y="296"/>
                </a:lnTo>
                <a:lnTo>
                  <a:pt x="38" y="298"/>
                </a:lnTo>
                <a:lnTo>
                  <a:pt x="30" y="304"/>
                </a:lnTo>
                <a:lnTo>
                  <a:pt x="22" y="312"/>
                </a:lnTo>
                <a:lnTo>
                  <a:pt x="14" y="320"/>
                </a:lnTo>
                <a:lnTo>
                  <a:pt x="8" y="330"/>
                </a:lnTo>
                <a:lnTo>
                  <a:pt x="4" y="342"/>
                </a:lnTo>
                <a:lnTo>
                  <a:pt x="2" y="354"/>
                </a:lnTo>
                <a:lnTo>
                  <a:pt x="0" y="368"/>
                </a:lnTo>
                <a:lnTo>
                  <a:pt x="2" y="380"/>
                </a:lnTo>
                <a:lnTo>
                  <a:pt x="4" y="392"/>
                </a:lnTo>
                <a:lnTo>
                  <a:pt x="8" y="402"/>
                </a:lnTo>
                <a:lnTo>
                  <a:pt x="12" y="412"/>
                </a:lnTo>
                <a:lnTo>
                  <a:pt x="16" y="402"/>
                </a:lnTo>
                <a:lnTo>
                  <a:pt x="20" y="394"/>
                </a:lnTo>
                <a:lnTo>
                  <a:pt x="24" y="388"/>
                </a:lnTo>
                <a:lnTo>
                  <a:pt x="30" y="380"/>
                </a:lnTo>
                <a:lnTo>
                  <a:pt x="38" y="376"/>
                </a:lnTo>
                <a:lnTo>
                  <a:pt x="46" y="372"/>
                </a:lnTo>
                <a:lnTo>
                  <a:pt x="54" y="370"/>
                </a:lnTo>
                <a:lnTo>
                  <a:pt x="62" y="368"/>
                </a:lnTo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94171" y="1758353"/>
            <a:ext cx="841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mic Sans MS"/>
                <a:cs typeface="Comic Sans MS"/>
              </a:rPr>
              <a:t>CD28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01273" y="2251835"/>
            <a:ext cx="866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mic Sans MS"/>
                <a:cs typeface="Comic Sans MS"/>
              </a:rPr>
              <a:t>ICOS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92347" y="3109671"/>
            <a:ext cx="888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mic Sans MS"/>
                <a:cs typeface="Comic Sans MS"/>
              </a:rPr>
              <a:t>OX40 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92347" y="4798536"/>
            <a:ext cx="841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mic Sans MS"/>
                <a:cs typeface="Comic Sans MS"/>
              </a:rPr>
              <a:t>GITR  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01273" y="5498965"/>
            <a:ext cx="2090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mic Sans MS"/>
                <a:cs typeface="Comic Sans MS"/>
              </a:rPr>
              <a:t>CD137 (4-1BB)  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59942" y="6152142"/>
            <a:ext cx="841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mic Sans MS"/>
                <a:cs typeface="Comic Sans MS"/>
              </a:rPr>
              <a:t>CD27   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78188" y="927356"/>
            <a:ext cx="3228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omic Sans MS"/>
                <a:cs typeface="Comic Sans MS"/>
              </a:rPr>
              <a:t>Activating receptors 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Comic Sans MS"/>
                <a:cs typeface="Comic Sans MS"/>
              </a:rPr>
              <a:t>(</a:t>
            </a:r>
            <a:r>
              <a:rPr lang="en-US" sz="2400" b="1" dirty="0" err="1">
                <a:solidFill>
                  <a:schemeClr val="accent1"/>
                </a:solidFill>
                <a:latin typeface="Comic Sans MS"/>
                <a:cs typeface="Comic Sans MS"/>
              </a:rPr>
              <a:t>costimulators</a:t>
            </a:r>
            <a:r>
              <a:rPr lang="en-US" sz="2400" b="1" dirty="0">
                <a:solidFill>
                  <a:schemeClr val="accent1"/>
                </a:solidFill>
                <a:latin typeface="Comic Sans MS"/>
                <a:cs typeface="Comic Sans MS"/>
              </a:rPr>
              <a:t>) </a:t>
            </a:r>
          </a:p>
        </p:txBody>
      </p:sp>
      <p:sp>
        <p:nvSpPr>
          <p:cNvPr id="27" name="Freeform 35"/>
          <p:cNvSpPr>
            <a:spLocks/>
          </p:cNvSpPr>
          <p:nvPr/>
        </p:nvSpPr>
        <p:spPr bwMode="auto">
          <a:xfrm rot="8700000" flipH="1">
            <a:off x="3593636" y="1823367"/>
            <a:ext cx="281154" cy="714292"/>
          </a:xfrm>
          <a:custGeom>
            <a:avLst/>
            <a:gdLst/>
            <a:ahLst/>
            <a:cxnLst>
              <a:cxn ang="0">
                <a:pos x="72" y="370"/>
              </a:cxn>
              <a:cxn ang="0">
                <a:pos x="86" y="374"/>
              </a:cxn>
              <a:cxn ang="0">
                <a:pos x="104" y="390"/>
              </a:cxn>
              <a:cxn ang="0">
                <a:pos x="118" y="386"/>
              </a:cxn>
              <a:cxn ang="0">
                <a:pos x="118" y="356"/>
              </a:cxn>
              <a:cxn ang="0">
                <a:pos x="112" y="334"/>
              </a:cxn>
              <a:cxn ang="0">
                <a:pos x="102" y="314"/>
              </a:cxn>
              <a:cxn ang="0">
                <a:pos x="86" y="302"/>
              </a:cxn>
              <a:cxn ang="0">
                <a:pos x="78" y="198"/>
              </a:cxn>
              <a:cxn ang="0">
                <a:pos x="92" y="184"/>
              </a:cxn>
              <a:cxn ang="0">
                <a:pos x="96" y="164"/>
              </a:cxn>
              <a:cxn ang="0">
                <a:pos x="96" y="28"/>
              </a:cxn>
              <a:cxn ang="0">
                <a:pos x="90" y="16"/>
              </a:cxn>
              <a:cxn ang="0">
                <a:pos x="82" y="6"/>
              </a:cxn>
              <a:cxn ang="0">
                <a:pos x="68" y="0"/>
              </a:cxn>
              <a:cxn ang="0">
                <a:pos x="54" y="0"/>
              </a:cxn>
              <a:cxn ang="0">
                <a:pos x="42" y="6"/>
              </a:cxn>
              <a:cxn ang="0">
                <a:pos x="32" y="16"/>
              </a:cxn>
              <a:cxn ang="0">
                <a:pos x="28" y="28"/>
              </a:cxn>
              <a:cxn ang="0">
                <a:pos x="26" y="164"/>
              </a:cxn>
              <a:cxn ang="0">
                <a:pos x="32" y="186"/>
              </a:cxn>
              <a:cxn ang="0">
                <a:pos x="48" y="198"/>
              </a:cxn>
              <a:cxn ang="0">
                <a:pos x="38" y="298"/>
              </a:cxn>
              <a:cxn ang="0">
                <a:pos x="22" y="312"/>
              </a:cxn>
              <a:cxn ang="0">
                <a:pos x="8" y="330"/>
              </a:cxn>
              <a:cxn ang="0">
                <a:pos x="2" y="354"/>
              </a:cxn>
              <a:cxn ang="0">
                <a:pos x="2" y="380"/>
              </a:cxn>
              <a:cxn ang="0">
                <a:pos x="8" y="402"/>
              </a:cxn>
              <a:cxn ang="0">
                <a:pos x="16" y="402"/>
              </a:cxn>
              <a:cxn ang="0">
                <a:pos x="24" y="388"/>
              </a:cxn>
              <a:cxn ang="0">
                <a:pos x="38" y="376"/>
              </a:cxn>
              <a:cxn ang="0">
                <a:pos x="54" y="370"/>
              </a:cxn>
            </a:cxnLst>
            <a:rect l="0" t="0" r="r" b="b"/>
            <a:pathLst>
              <a:path w="120" h="412">
                <a:moveTo>
                  <a:pt x="64" y="368"/>
                </a:moveTo>
                <a:lnTo>
                  <a:pt x="72" y="370"/>
                </a:lnTo>
                <a:lnTo>
                  <a:pt x="80" y="370"/>
                </a:lnTo>
                <a:lnTo>
                  <a:pt x="86" y="374"/>
                </a:lnTo>
                <a:lnTo>
                  <a:pt x="92" y="378"/>
                </a:lnTo>
                <a:lnTo>
                  <a:pt x="104" y="390"/>
                </a:lnTo>
                <a:lnTo>
                  <a:pt x="112" y="404"/>
                </a:lnTo>
                <a:lnTo>
                  <a:pt x="118" y="386"/>
                </a:lnTo>
                <a:lnTo>
                  <a:pt x="120" y="368"/>
                </a:lnTo>
                <a:lnTo>
                  <a:pt x="118" y="356"/>
                </a:lnTo>
                <a:lnTo>
                  <a:pt x="116" y="344"/>
                </a:lnTo>
                <a:lnTo>
                  <a:pt x="112" y="334"/>
                </a:lnTo>
                <a:lnTo>
                  <a:pt x="108" y="324"/>
                </a:lnTo>
                <a:lnTo>
                  <a:pt x="102" y="314"/>
                </a:lnTo>
                <a:lnTo>
                  <a:pt x="94" y="308"/>
                </a:lnTo>
                <a:lnTo>
                  <a:pt x="86" y="302"/>
                </a:lnTo>
                <a:lnTo>
                  <a:pt x="78" y="298"/>
                </a:lnTo>
                <a:lnTo>
                  <a:pt x="78" y="198"/>
                </a:lnTo>
                <a:lnTo>
                  <a:pt x="86" y="192"/>
                </a:lnTo>
                <a:lnTo>
                  <a:pt x="92" y="184"/>
                </a:lnTo>
                <a:lnTo>
                  <a:pt x="96" y="174"/>
                </a:lnTo>
                <a:lnTo>
                  <a:pt x="96" y="164"/>
                </a:lnTo>
                <a:lnTo>
                  <a:pt x="96" y="36"/>
                </a:lnTo>
                <a:lnTo>
                  <a:pt x="96" y="28"/>
                </a:lnTo>
                <a:lnTo>
                  <a:pt x="94" y="22"/>
                </a:lnTo>
                <a:lnTo>
                  <a:pt x="90" y="16"/>
                </a:lnTo>
                <a:lnTo>
                  <a:pt x="86" y="10"/>
                </a:lnTo>
                <a:lnTo>
                  <a:pt x="82" y="6"/>
                </a:lnTo>
                <a:lnTo>
                  <a:pt x="76" y="2"/>
                </a:lnTo>
                <a:lnTo>
                  <a:pt x="68" y="0"/>
                </a:lnTo>
                <a:lnTo>
                  <a:pt x="62" y="0"/>
                </a:lnTo>
                <a:lnTo>
                  <a:pt x="54" y="0"/>
                </a:lnTo>
                <a:lnTo>
                  <a:pt x="48" y="2"/>
                </a:lnTo>
                <a:lnTo>
                  <a:pt x="42" y="6"/>
                </a:lnTo>
                <a:lnTo>
                  <a:pt x="38" y="10"/>
                </a:lnTo>
                <a:lnTo>
                  <a:pt x="32" y="16"/>
                </a:lnTo>
                <a:lnTo>
                  <a:pt x="30" y="22"/>
                </a:lnTo>
                <a:lnTo>
                  <a:pt x="28" y="28"/>
                </a:lnTo>
                <a:lnTo>
                  <a:pt x="26" y="36"/>
                </a:lnTo>
                <a:lnTo>
                  <a:pt x="26" y="164"/>
                </a:lnTo>
                <a:lnTo>
                  <a:pt x="28" y="176"/>
                </a:lnTo>
                <a:lnTo>
                  <a:pt x="32" y="186"/>
                </a:lnTo>
                <a:lnTo>
                  <a:pt x="40" y="192"/>
                </a:lnTo>
                <a:lnTo>
                  <a:pt x="48" y="198"/>
                </a:lnTo>
                <a:lnTo>
                  <a:pt x="48" y="296"/>
                </a:lnTo>
                <a:lnTo>
                  <a:pt x="38" y="298"/>
                </a:lnTo>
                <a:lnTo>
                  <a:pt x="30" y="304"/>
                </a:lnTo>
                <a:lnTo>
                  <a:pt x="22" y="312"/>
                </a:lnTo>
                <a:lnTo>
                  <a:pt x="14" y="320"/>
                </a:lnTo>
                <a:lnTo>
                  <a:pt x="8" y="330"/>
                </a:lnTo>
                <a:lnTo>
                  <a:pt x="4" y="342"/>
                </a:lnTo>
                <a:lnTo>
                  <a:pt x="2" y="354"/>
                </a:lnTo>
                <a:lnTo>
                  <a:pt x="0" y="368"/>
                </a:lnTo>
                <a:lnTo>
                  <a:pt x="2" y="380"/>
                </a:lnTo>
                <a:lnTo>
                  <a:pt x="4" y="392"/>
                </a:lnTo>
                <a:lnTo>
                  <a:pt x="8" y="402"/>
                </a:lnTo>
                <a:lnTo>
                  <a:pt x="12" y="412"/>
                </a:lnTo>
                <a:lnTo>
                  <a:pt x="16" y="402"/>
                </a:lnTo>
                <a:lnTo>
                  <a:pt x="20" y="394"/>
                </a:lnTo>
                <a:lnTo>
                  <a:pt x="24" y="388"/>
                </a:lnTo>
                <a:lnTo>
                  <a:pt x="30" y="380"/>
                </a:lnTo>
                <a:lnTo>
                  <a:pt x="38" y="376"/>
                </a:lnTo>
                <a:lnTo>
                  <a:pt x="46" y="372"/>
                </a:lnTo>
                <a:lnTo>
                  <a:pt x="54" y="370"/>
                </a:lnTo>
                <a:lnTo>
                  <a:pt x="62" y="368"/>
                </a:lnTo>
              </a:path>
            </a:pathLst>
          </a:custGeom>
          <a:solidFill>
            <a:srgbClr val="C0504D"/>
          </a:solidFill>
          <a:ln w="9525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28" name="Freeform 35"/>
          <p:cNvSpPr>
            <a:spLocks/>
          </p:cNvSpPr>
          <p:nvPr/>
        </p:nvSpPr>
        <p:spPr bwMode="auto">
          <a:xfrm rot="7500000" flipH="1">
            <a:off x="3049285" y="2294799"/>
            <a:ext cx="281154" cy="714292"/>
          </a:xfrm>
          <a:custGeom>
            <a:avLst/>
            <a:gdLst/>
            <a:ahLst/>
            <a:cxnLst>
              <a:cxn ang="0">
                <a:pos x="72" y="370"/>
              </a:cxn>
              <a:cxn ang="0">
                <a:pos x="86" y="374"/>
              </a:cxn>
              <a:cxn ang="0">
                <a:pos x="104" y="390"/>
              </a:cxn>
              <a:cxn ang="0">
                <a:pos x="118" y="386"/>
              </a:cxn>
              <a:cxn ang="0">
                <a:pos x="118" y="356"/>
              </a:cxn>
              <a:cxn ang="0">
                <a:pos x="112" y="334"/>
              </a:cxn>
              <a:cxn ang="0">
                <a:pos x="102" y="314"/>
              </a:cxn>
              <a:cxn ang="0">
                <a:pos x="86" y="302"/>
              </a:cxn>
              <a:cxn ang="0">
                <a:pos x="78" y="198"/>
              </a:cxn>
              <a:cxn ang="0">
                <a:pos x="92" y="184"/>
              </a:cxn>
              <a:cxn ang="0">
                <a:pos x="96" y="164"/>
              </a:cxn>
              <a:cxn ang="0">
                <a:pos x="96" y="28"/>
              </a:cxn>
              <a:cxn ang="0">
                <a:pos x="90" y="16"/>
              </a:cxn>
              <a:cxn ang="0">
                <a:pos x="82" y="6"/>
              </a:cxn>
              <a:cxn ang="0">
                <a:pos x="68" y="0"/>
              </a:cxn>
              <a:cxn ang="0">
                <a:pos x="54" y="0"/>
              </a:cxn>
              <a:cxn ang="0">
                <a:pos x="42" y="6"/>
              </a:cxn>
              <a:cxn ang="0">
                <a:pos x="32" y="16"/>
              </a:cxn>
              <a:cxn ang="0">
                <a:pos x="28" y="28"/>
              </a:cxn>
              <a:cxn ang="0">
                <a:pos x="26" y="164"/>
              </a:cxn>
              <a:cxn ang="0">
                <a:pos x="32" y="186"/>
              </a:cxn>
              <a:cxn ang="0">
                <a:pos x="48" y="198"/>
              </a:cxn>
              <a:cxn ang="0">
                <a:pos x="38" y="298"/>
              </a:cxn>
              <a:cxn ang="0">
                <a:pos x="22" y="312"/>
              </a:cxn>
              <a:cxn ang="0">
                <a:pos x="8" y="330"/>
              </a:cxn>
              <a:cxn ang="0">
                <a:pos x="2" y="354"/>
              </a:cxn>
              <a:cxn ang="0">
                <a:pos x="2" y="380"/>
              </a:cxn>
              <a:cxn ang="0">
                <a:pos x="8" y="402"/>
              </a:cxn>
              <a:cxn ang="0">
                <a:pos x="16" y="402"/>
              </a:cxn>
              <a:cxn ang="0">
                <a:pos x="24" y="388"/>
              </a:cxn>
              <a:cxn ang="0">
                <a:pos x="38" y="376"/>
              </a:cxn>
              <a:cxn ang="0">
                <a:pos x="54" y="370"/>
              </a:cxn>
            </a:cxnLst>
            <a:rect l="0" t="0" r="r" b="b"/>
            <a:pathLst>
              <a:path w="120" h="412">
                <a:moveTo>
                  <a:pt x="64" y="368"/>
                </a:moveTo>
                <a:lnTo>
                  <a:pt x="72" y="370"/>
                </a:lnTo>
                <a:lnTo>
                  <a:pt x="80" y="370"/>
                </a:lnTo>
                <a:lnTo>
                  <a:pt x="86" y="374"/>
                </a:lnTo>
                <a:lnTo>
                  <a:pt x="92" y="378"/>
                </a:lnTo>
                <a:lnTo>
                  <a:pt x="104" y="390"/>
                </a:lnTo>
                <a:lnTo>
                  <a:pt x="112" y="404"/>
                </a:lnTo>
                <a:lnTo>
                  <a:pt x="118" y="386"/>
                </a:lnTo>
                <a:lnTo>
                  <a:pt x="120" y="368"/>
                </a:lnTo>
                <a:lnTo>
                  <a:pt x="118" y="356"/>
                </a:lnTo>
                <a:lnTo>
                  <a:pt x="116" y="344"/>
                </a:lnTo>
                <a:lnTo>
                  <a:pt x="112" y="334"/>
                </a:lnTo>
                <a:lnTo>
                  <a:pt x="108" y="324"/>
                </a:lnTo>
                <a:lnTo>
                  <a:pt x="102" y="314"/>
                </a:lnTo>
                <a:lnTo>
                  <a:pt x="94" y="308"/>
                </a:lnTo>
                <a:lnTo>
                  <a:pt x="86" y="302"/>
                </a:lnTo>
                <a:lnTo>
                  <a:pt x="78" y="298"/>
                </a:lnTo>
                <a:lnTo>
                  <a:pt x="78" y="198"/>
                </a:lnTo>
                <a:lnTo>
                  <a:pt x="86" y="192"/>
                </a:lnTo>
                <a:lnTo>
                  <a:pt x="92" y="184"/>
                </a:lnTo>
                <a:lnTo>
                  <a:pt x="96" y="174"/>
                </a:lnTo>
                <a:lnTo>
                  <a:pt x="96" y="164"/>
                </a:lnTo>
                <a:lnTo>
                  <a:pt x="96" y="36"/>
                </a:lnTo>
                <a:lnTo>
                  <a:pt x="96" y="28"/>
                </a:lnTo>
                <a:lnTo>
                  <a:pt x="94" y="22"/>
                </a:lnTo>
                <a:lnTo>
                  <a:pt x="90" y="16"/>
                </a:lnTo>
                <a:lnTo>
                  <a:pt x="86" y="10"/>
                </a:lnTo>
                <a:lnTo>
                  <a:pt x="82" y="6"/>
                </a:lnTo>
                <a:lnTo>
                  <a:pt x="76" y="2"/>
                </a:lnTo>
                <a:lnTo>
                  <a:pt x="68" y="0"/>
                </a:lnTo>
                <a:lnTo>
                  <a:pt x="62" y="0"/>
                </a:lnTo>
                <a:lnTo>
                  <a:pt x="54" y="0"/>
                </a:lnTo>
                <a:lnTo>
                  <a:pt x="48" y="2"/>
                </a:lnTo>
                <a:lnTo>
                  <a:pt x="42" y="6"/>
                </a:lnTo>
                <a:lnTo>
                  <a:pt x="38" y="10"/>
                </a:lnTo>
                <a:lnTo>
                  <a:pt x="32" y="16"/>
                </a:lnTo>
                <a:lnTo>
                  <a:pt x="30" y="22"/>
                </a:lnTo>
                <a:lnTo>
                  <a:pt x="28" y="28"/>
                </a:lnTo>
                <a:lnTo>
                  <a:pt x="26" y="36"/>
                </a:lnTo>
                <a:lnTo>
                  <a:pt x="26" y="164"/>
                </a:lnTo>
                <a:lnTo>
                  <a:pt x="28" y="176"/>
                </a:lnTo>
                <a:lnTo>
                  <a:pt x="32" y="186"/>
                </a:lnTo>
                <a:lnTo>
                  <a:pt x="40" y="192"/>
                </a:lnTo>
                <a:lnTo>
                  <a:pt x="48" y="198"/>
                </a:lnTo>
                <a:lnTo>
                  <a:pt x="48" y="296"/>
                </a:lnTo>
                <a:lnTo>
                  <a:pt x="38" y="298"/>
                </a:lnTo>
                <a:lnTo>
                  <a:pt x="30" y="304"/>
                </a:lnTo>
                <a:lnTo>
                  <a:pt x="22" y="312"/>
                </a:lnTo>
                <a:lnTo>
                  <a:pt x="14" y="320"/>
                </a:lnTo>
                <a:lnTo>
                  <a:pt x="8" y="330"/>
                </a:lnTo>
                <a:lnTo>
                  <a:pt x="4" y="342"/>
                </a:lnTo>
                <a:lnTo>
                  <a:pt x="2" y="354"/>
                </a:lnTo>
                <a:lnTo>
                  <a:pt x="0" y="368"/>
                </a:lnTo>
                <a:lnTo>
                  <a:pt x="2" y="380"/>
                </a:lnTo>
                <a:lnTo>
                  <a:pt x="4" y="392"/>
                </a:lnTo>
                <a:lnTo>
                  <a:pt x="8" y="402"/>
                </a:lnTo>
                <a:lnTo>
                  <a:pt x="12" y="412"/>
                </a:lnTo>
                <a:lnTo>
                  <a:pt x="16" y="402"/>
                </a:lnTo>
                <a:lnTo>
                  <a:pt x="20" y="394"/>
                </a:lnTo>
                <a:lnTo>
                  <a:pt x="24" y="388"/>
                </a:lnTo>
                <a:lnTo>
                  <a:pt x="30" y="380"/>
                </a:lnTo>
                <a:lnTo>
                  <a:pt x="38" y="376"/>
                </a:lnTo>
                <a:lnTo>
                  <a:pt x="46" y="372"/>
                </a:lnTo>
                <a:lnTo>
                  <a:pt x="54" y="370"/>
                </a:lnTo>
                <a:lnTo>
                  <a:pt x="62" y="368"/>
                </a:lnTo>
              </a:path>
            </a:pathLst>
          </a:custGeom>
          <a:solidFill>
            <a:srgbClr val="C0504D"/>
          </a:solidFill>
          <a:ln w="9525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29" name="Freeform 35"/>
          <p:cNvSpPr>
            <a:spLocks/>
          </p:cNvSpPr>
          <p:nvPr/>
        </p:nvSpPr>
        <p:spPr bwMode="auto">
          <a:xfrm rot="6000000" flipH="1">
            <a:off x="2676096" y="2791506"/>
            <a:ext cx="281154" cy="714292"/>
          </a:xfrm>
          <a:custGeom>
            <a:avLst/>
            <a:gdLst/>
            <a:ahLst/>
            <a:cxnLst>
              <a:cxn ang="0">
                <a:pos x="72" y="370"/>
              </a:cxn>
              <a:cxn ang="0">
                <a:pos x="86" y="374"/>
              </a:cxn>
              <a:cxn ang="0">
                <a:pos x="104" y="390"/>
              </a:cxn>
              <a:cxn ang="0">
                <a:pos x="118" y="386"/>
              </a:cxn>
              <a:cxn ang="0">
                <a:pos x="118" y="356"/>
              </a:cxn>
              <a:cxn ang="0">
                <a:pos x="112" y="334"/>
              </a:cxn>
              <a:cxn ang="0">
                <a:pos x="102" y="314"/>
              </a:cxn>
              <a:cxn ang="0">
                <a:pos x="86" y="302"/>
              </a:cxn>
              <a:cxn ang="0">
                <a:pos x="78" y="198"/>
              </a:cxn>
              <a:cxn ang="0">
                <a:pos x="92" y="184"/>
              </a:cxn>
              <a:cxn ang="0">
                <a:pos x="96" y="164"/>
              </a:cxn>
              <a:cxn ang="0">
                <a:pos x="96" y="28"/>
              </a:cxn>
              <a:cxn ang="0">
                <a:pos x="90" y="16"/>
              </a:cxn>
              <a:cxn ang="0">
                <a:pos x="82" y="6"/>
              </a:cxn>
              <a:cxn ang="0">
                <a:pos x="68" y="0"/>
              </a:cxn>
              <a:cxn ang="0">
                <a:pos x="54" y="0"/>
              </a:cxn>
              <a:cxn ang="0">
                <a:pos x="42" y="6"/>
              </a:cxn>
              <a:cxn ang="0">
                <a:pos x="32" y="16"/>
              </a:cxn>
              <a:cxn ang="0">
                <a:pos x="28" y="28"/>
              </a:cxn>
              <a:cxn ang="0">
                <a:pos x="26" y="164"/>
              </a:cxn>
              <a:cxn ang="0">
                <a:pos x="32" y="186"/>
              </a:cxn>
              <a:cxn ang="0">
                <a:pos x="48" y="198"/>
              </a:cxn>
              <a:cxn ang="0">
                <a:pos x="38" y="298"/>
              </a:cxn>
              <a:cxn ang="0">
                <a:pos x="22" y="312"/>
              </a:cxn>
              <a:cxn ang="0">
                <a:pos x="8" y="330"/>
              </a:cxn>
              <a:cxn ang="0">
                <a:pos x="2" y="354"/>
              </a:cxn>
              <a:cxn ang="0">
                <a:pos x="2" y="380"/>
              </a:cxn>
              <a:cxn ang="0">
                <a:pos x="8" y="402"/>
              </a:cxn>
              <a:cxn ang="0">
                <a:pos x="16" y="402"/>
              </a:cxn>
              <a:cxn ang="0">
                <a:pos x="24" y="388"/>
              </a:cxn>
              <a:cxn ang="0">
                <a:pos x="38" y="376"/>
              </a:cxn>
              <a:cxn ang="0">
                <a:pos x="54" y="370"/>
              </a:cxn>
            </a:cxnLst>
            <a:rect l="0" t="0" r="r" b="b"/>
            <a:pathLst>
              <a:path w="120" h="412">
                <a:moveTo>
                  <a:pt x="64" y="368"/>
                </a:moveTo>
                <a:lnTo>
                  <a:pt x="72" y="370"/>
                </a:lnTo>
                <a:lnTo>
                  <a:pt x="80" y="370"/>
                </a:lnTo>
                <a:lnTo>
                  <a:pt x="86" y="374"/>
                </a:lnTo>
                <a:lnTo>
                  <a:pt x="92" y="378"/>
                </a:lnTo>
                <a:lnTo>
                  <a:pt x="104" y="390"/>
                </a:lnTo>
                <a:lnTo>
                  <a:pt x="112" y="404"/>
                </a:lnTo>
                <a:lnTo>
                  <a:pt x="118" y="386"/>
                </a:lnTo>
                <a:lnTo>
                  <a:pt x="120" y="368"/>
                </a:lnTo>
                <a:lnTo>
                  <a:pt x="118" y="356"/>
                </a:lnTo>
                <a:lnTo>
                  <a:pt x="116" y="344"/>
                </a:lnTo>
                <a:lnTo>
                  <a:pt x="112" y="334"/>
                </a:lnTo>
                <a:lnTo>
                  <a:pt x="108" y="324"/>
                </a:lnTo>
                <a:lnTo>
                  <a:pt x="102" y="314"/>
                </a:lnTo>
                <a:lnTo>
                  <a:pt x="94" y="308"/>
                </a:lnTo>
                <a:lnTo>
                  <a:pt x="86" y="302"/>
                </a:lnTo>
                <a:lnTo>
                  <a:pt x="78" y="298"/>
                </a:lnTo>
                <a:lnTo>
                  <a:pt x="78" y="198"/>
                </a:lnTo>
                <a:lnTo>
                  <a:pt x="86" y="192"/>
                </a:lnTo>
                <a:lnTo>
                  <a:pt x="92" y="184"/>
                </a:lnTo>
                <a:lnTo>
                  <a:pt x="96" y="174"/>
                </a:lnTo>
                <a:lnTo>
                  <a:pt x="96" y="164"/>
                </a:lnTo>
                <a:lnTo>
                  <a:pt x="96" y="36"/>
                </a:lnTo>
                <a:lnTo>
                  <a:pt x="96" y="28"/>
                </a:lnTo>
                <a:lnTo>
                  <a:pt x="94" y="22"/>
                </a:lnTo>
                <a:lnTo>
                  <a:pt x="90" y="16"/>
                </a:lnTo>
                <a:lnTo>
                  <a:pt x="86" y="10"/>
                </a:lnTo>
                <a:lnTo>
                  <a:pt x="82" y="6"/>
                </a:lnTo>
                <a:lnTo>
                  <a:pt x="76" y="2"/>
                </a:lnTo>
                <a:lnTo>
                  <a:pt x="68" y="0"/>
                </a:lnTo>
                <a:lnTo>
                  <a:pt x="62" y="0"/>
                </a:lnTo>
                <a:lnTo>
                  <a:pt x="54" y="0"/>
                </a:lnTo>
                <a:lnTo>
                  <a:pt x="48" y="2"/>
                </a:lnTo>
                <a:lnTo>
                  <a:pt x="42" y="6"/>
                </a:lnTo>
                <a:lnTo>
                  <a:pt x="38" y="10"/>
                </a:lnTo>
                <a:lnTo>
                  <a:pt x="32" y="16"/>
                </a:lnTo>
                <a:lnTo>
                  <a:pt x="30" y="22"/>
                </a:lnTo>
                <a:lnTo>
                  <a:pt x="28" y="28"/>
                </a:lnTo>
                <a:lnTo>
                  <a:pt x="26" y="36"/>
                </a:lnTo>
                <a:lnTo>
                  <a:pt x="26" y="164"/>
                </a:lnTo>
                <a:lnTo>
                  <a:pt x="28" y="176"/>
                </a:lnTo>
                <a:lnTo>
                  <a:pt x="32" y="186"/>
                </a:lnTo>
                <a:lnTo>
                  <a:pt x="40" y="192"/>
                </a:lnTo>
                <a:lnTo>
                  <a:pt x="48" y="198"/>
                </a:lnTo>
                <a:lnTo>
                  <a:pt x="48" y="296"/>
                </a:lnTo>
                <a:lnTo>
                  <a:pt x="38" y="298"/>
                </a:lnTo>
                <a:lnTo>
                  <a:pt x="30" y="304"/>
                </a:lnTo>
                <a:lnTo>
                  <a:pt x="22" y="312"/>
                </a:lnTo>
                <a:lnTo>
                  <a:pt x="14" y="320"/>
                </a:lnTo>
                <a:lnTo>
                  <a:pt x="8" y="330"/>
                </a:lnTo>
                <a:lnTo>
                  <a:pt x="4" y="342"/>
                </a:lnTo>
                <a:lnTo>
                  <a:pt x="2" y="354"/>
                </a:lnTo>
                <a:lnTo>
                  <a:pt x="0" y="368"/>
                </a:lnTo>
                <a:lnTo>
                  <a:pt x="2" y="380"/>
                </a:lnTo>
                <a:lnTo>
                  <a:pt x="4" y="392"/>
                </a:lnTo>
                <a:lnTo>
                  <a:pt x="8" y="402"/>
                </a:lnTo>
                <a:lnTo>
                  <a:pt x="12" y="412"/>
                </a:lnTo>
                <a:lnTo>
                  <a:pt x="16" y="402"/>
                </a:lnTo>
                <a:lnTo>
                  <a:pt x="20" y="394"/>
                </a:lnTo>
                <a:lnTo>
                  <a:pt x="24" y="388"/>
                </a:lnTo>
                <a:lnTo>
                  <a:pt x="30" y="380"/>
                </a:lnTo>
                <a:lnTo>
                  <a:pt x="38" y="376"/>
                </a:lnTo>
                <a:lnTo>
                  <a:pt x="46" y="372"/>
                </a:lnTo>
                <a:lnTo>
                  <a:pt x="54" y="370"/>
                </a:lnTo>
                <a:lnTo>
                  <a:pt x="62" y="368"/>
                </a:lnTo>
              </a:path>
            </a:pathLst>
          </a:custGeom>
          <a:solidFill>
            <a:srgbClr val="C0504D"/>
          </a:solidFill>
          <a:ln w="9525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30" name="Freeform 35"/>
          <p:cNvSpPr>
            <a:spLocks/>
          </p:cNvSpPr>
          <p:nvPr/>
        </p:nvSpPr>
        <p:spPr bwMode="auto">
          <a:xfrm rot="4200000" flipH="1">
            <a:off x="2557839" y="4587249"/>
            <a:ext cx="281154" cy="714292"/>
          </a:xfrm>
          <a:custGeom>
            <a:avLst/>
            <a:gdLst/>
            <a:ahLst/>
            <a:cxnLst>
              <a:cxn ang="0">
                <a:pos x="72" y="370"/>
              </a:cxn>
              <a:cxn ang="0">
                <a:pos x="86" y="374"/>
              </a:cxn>
              <a:cxn ang="0">
                <a:pos x="104" y="390"/>
              </a:cxn>
              <a:cxn ang="0">
                <a:pos x="118" y="386"/>
              </a:cxn>
              <a:cxn ang="0">
                <a:pos x="118" y="356"/>
              </a:cxn>
              <a:cxn ang="0">
                <a:pos x="112" y="334"/>
              </a:cxn>
              <a:cxn ang="0">
                <a:pos x="102" y="314"/>
              </a:cxn>
              <a:cxn ang="0">
                <a:pos x="86" y="302"/>
              </a:cxn>
              <a:cxn ang="0">
                <a:pos x="78" y="198"/>
              </a:cxn>
              <a:cxn ang="0">
                <a:pos x="92" y="184"/>
              </a:cxn>
              <a:cxn ang="0">
                <a:pos x="96" y="164"/>
              </a:cxn>
              <a:cxn ang="0">
                <a:pos x="96" y="28"/>
              </a:cxn>
              <a:cxn ang="0">
                <a:pos x="90" y="16"/>
              </a:cxn>
              <a:cxn ang="0">
                <a:pos x="82" y="6"/>
              </a:cxn>
              <a:cxn ang="0">
                <a:pos x="68" y="0"/>
              </a:cxn>
              <a:cxn ang="0">
                <a:pos x="54" y="0"/>
              </a:cxn>
              <a:cxn ang="0">
                <a:pos x="42" y="6"/>
              </a:cxn>
              <a:cxn ang="0">
                <a:pos x="32" y="16"/>
              </a:cxn>
              <a:cxn ang="0">
                <a:pos x="28" y="28"/>
              </a:cxn>
              <a:cxn ang="0">
                <a:pos x="26" y="164"/>
              </a:cxn>
              <a:cxn ang="0">
                <a:pos x="32" y="186"/>
              </a:cxn>
              <a:cxn ang="0">
                <a:pos x="48" y="198"/>
              </a:cxn>
              <a:cxn ang="0">
                <a:pos x="38" y="298"/>
              </a:cxn>
              <a:cxn ang="0">
                <a:pos x="22" y="312"/>
              </a:cxn>
              <a:cxn ang="0">
                <a:pos x="8" y="330"/>
              </a:cxn>
              <a:cxn ang="0">
                <a:pos x="2" y="354"/>
              </a:cxn>
              <a:cxn ang="0">
                <a:pos x="2" y="380"/>
              </a:cxn>
              <a:cxn ang="0">
                <a:pos x="8" y="402"/>
              </a:cxn>
              <a:cxn ang="0">
                <a:pos x="16" y="402"/>
              </a:cxn>
              <a:cxn ang="0">
                <a:pos x="24" y="388"/>
              </a:cxn>
              <a:cxn ang="0">
                <a:pos x="38" y="376"/>
              </a:cxn>
              <a:cxn ang="0">
                <a:pos x="54" y="370"/>
              </a:cxn>
            </a:cxnLst>
            <a:rect l="0" t="0" r="r" b="b"/>
            <a:pathLst>
              <a:path w="120" h="412">
                <a:moveTo>
                  <a:pt x="64" y="368"/>
                </a:moveTo>
                <a:lnTo>
                  <a:pt x="72" y="370"/>
                </a:lnTo>
                <a:lnTo>
                  <a:pt x="80" y="370"/>
                </a:lnTo>
                <a:lnTo>
                  <a:pt x="86" y="374"/>
                </a:lnTo>
                <a:lnTo>
                  <a:pt x="92" y="378"/>
                </a:lnTo>
                <a:lnTo>
                  <a:pt x="104" y="390"/>
                </a:lnTo>
                <a:lnTo>
                  <a:pt x="112" y="404"/>
                </a:lnTo>
                <a:lnTo>
                  <a:pt x="118" y="386"/>
                </a:lnTo>
                <a:lnTo>
                  <a:pt x="120" y="368"/>
                </a:lnTo>
                <a:lnTo>
                  <a:pt x="118" y="356"/>
                </a:lnTo>
                <a:lnTo>
                  <a:pt x="116" y="344"/>
                </a:lnTo>
                <a:lnTo>
                  <a:pt x="112" y="334"/>
                </a:lnTo>
                <a:lnTo>
                  <a:pt x="108" y="324"/>
                </a:lnTo>
                <a:lnTo>
                  <a:pt x="102" y="314"/>
                </a:lnTo>
                <a:lnTo>
                  <a:pt x="94" y="308"/>
                </a:lnTo>
                <a:lnTo>
                  <a:pt x="86" y="302"/>
                </a:lnTo>
                <a:lnTo>
                  <a:pt x="78" y="298"/>
                </a:lnTo>
                <a:lnTo>
                  <a:pt x="78" y="198"/>
                </a:lnTo>
                <a:lnTo>
                  <a:pt x="86" y="192"/>
                </a:lnTo>
                <a:lnTo>
                  <a:pt x="92" y="184"/>
                </a:lnTo>
                <a:lnTo>
                  <a:pt x="96" y="174"/>
                </a:lnTo>
                <a:lnTo>
                  <a:pt x="96" y="164"/>
                </a:lnTo>
                <a:lnTo>
                  <a:pt x="96" y="36"/>
                </a:lnTo>
                <a:lnTo>
                  <a:pt x="96" y="28"/>
                </a:lnTo>
                <a:lnTo>
                  <a:pt x="94" y="22"/>
                </a:lnTo>
                <a:lnTo>
                  <a:pt x="90" y="16"/>
                </a:lnTo>
                <a:lnTo>
                  <a:pt x="86" y="10"/>
                </a:lnTo>
                <a:lnTo>
                  <a:pt x="82" y="6"/>
                </a:lnTo>
                <a:lnTo>
                  <a:pt x="76" y="2"/>
                </a:lnTo>
                <a:lnTo>
                  <a:pt x="68" y="0"/>
                </a:lnTo>
                <a:lnTo>
                  <a:pt x="62" y="0"/>
                </a:lnTo>
                <a:lnTo>
                  <a:pt x="54" y="0"/>
                </a:lnTo>
                <a:lnTo>
                  <a:pt x="48" y="2"/>
                </a:lnTo>
                <a:lnTo>
                  <a:pt x="42" y="6"/>
                </a:lnTo>
                <a:lnTo>
                  <a:pt x="38" y="10"/>
                </a:lnTo>
                <a:lnTo>
                  <a:pt x="32" y="16"/>
                </a:lnTo>
                <a:lnTo>
                  <a:pt x="30" y="22"/>
                </a:lnTo>
                <a:lnTo>
                  <a:pt x="28" y="28"/>
                </a:lnTo>
                <a:lnTo>
                  <a:pt x="26" y="36"/>
                </a:lnTo>
                <a:lnTo>
                  <a:pt x="26" y="164"/>
                </a:lnTo>
                <a:lnTo>
                  <a:pt x="28" y="176"/>
                </a:lnTo>
                <a:lnTo>
                  <a:pt x="32" y="186"/>
                </a:lnTo>
                <a:lnTo>
                  <a:pt x="40" y="192"/>
                </a:lnTo>
                <a:lnTo>
                  <a:pt x="48" y="198"/>
                </a:lnTo>
                <a:lnTo>
                  <a:pt x="48" y="296"/>
                </a:lnTo>
                <a:lnTo>
                  <a:pt x="38" y="298"/>
                </a:lnTo>
                <a:lnTo>
                  <a:pt x="30" y="304"/>
                </a:lnTo>
                <a:lnTo>
                  <a:pt x="22" y="312"/>
                </a:lnTo>
                <a:lnTo>
                  <a:pt x="14" y="320"/>
                </a:lnTo>
                <a:lnTo>
                  <a:pt x="8" y="330"/>
                </a:lnTo>
                <a:lnTo>
                  <a:pt x="4" y="342"/>
                </a:lnTo>
                <a:lnTo>
                  <a:pt x="2" y="354"/>
                </a:lnTo>
                <a:lnTo>
                  <a:pt x="0" y="368"/>
                </a:lnTo>
                <a:lnTo>
                  <a:pt x="2" y="380"/>
                </a:lnTo>
                <a:lnTo>
                  <a:pt x="4" y="392"/>
                </a:lnTo>
                <a:lnTo>
                  <a:pt x="8" y="402"/>
                </a:lnTo>
                <a:lnTo>
                  <a:pt x="12" y="412"/>
                </a:lnTo>
                <a:lnTo>
                  <a:pt x="16" y="402"/>
                </a:lnTo>
                <a:lnTo>
                  <a:pt x="20" y="394"/>
                </a:lnTo>
                <a:lnTo>
                  <a:pt x="24" y="388"/>
                </a:lnTo>
                <a:lnTo>
                  <a:pt x="30" y="380"/>
                </a:lnTo>
                <a:lnTo>
                  <a:pt x="38" y="376"/>
                </a:lnTo>
                <a:lnTo>
                  <a:pt x="46" y="372"/>
                </a:lnTo>
                <a:lnTo>
                  <a:pt x="54" y="370"/>
                </a:lnTo>
                <a:lnTo>
                  <a:pt x="62" y="368"/>
                </a:lnTo>
              </a:path>
            </a:pathLst>
          </a:custGeom>
          <a:solidFill>
            <a:srgbClr val="C0504D"/>
          </a:solidFill>
          <a:ln w="9525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31" name="Freeform 35"/>
          <p:cNvSpPr>
            <a:spLocks/>
          </p:cNvSpPr>
          <p:nvPr/>
        </p:nvSpPr>
        <p:spPr bwMode="auto">
          <a:xfrm rot="3600000" flipH="1">
            <a:off x="2894045" y="5235109"/>
            <a:ext cx="281154" cy="714292"/>
          </a:xfrm>
          <a:custGeom>
            <a:avLst/>
            <a:gdLst/>
            <a:ahLst/>
            <a:cxnLst>
              <a:cxn ang="0">
                <a:pos x="72" y="370"/>
              </a:cxn>
              <a:cxn ang="0">
                <a:pos x="86" y="374"/>
              </a:cxn>
              <a:cxn ang="0">
                <a:pos x="104" y="390"/>
              </a:cxn>
              <a:cxn ang="0">
                <a:pos x="118" y="386"/>
              </a:cxn>
              <a:cxn ang="0">
                <a:pos x="118" y="356"/>
              </a:cxn>
              <a:cxn ang="0">
                <a:pos x="112" y="334"/>
              </a:cxn>
              <a:cxn ang="0">
                <a:pos x="102" y="314"/>
              </a:cxn>
              <a:cxn ang="0">
                <a:pos x="86" y="302"/>
              </a:cxn>
              <a:cxn ang="0">
                <a:pos x="78" y="198"/>
              </a:cxn>
              <a:cxn ang="0">
                <a:pos x="92" y="184"/>
              </a:cxn>
              <a:cxn ang="0">
                <a:pos x="96" y="164"/>
              </a:cxn>
              <a:cxn ang="0">
                <a:pos x="96" y="28"/>
              </a:cxn>
              <a:cxn ang="0">
                <a:pos x="90" y="16"/>
              </a:cxn>
              <a:cxn ang="0">
                <a:pos x="82" y="6"/>
              </a:cxn>
              <a:cxn ang="0">
                <a:pos x="68" y="0"/>
              </a:cxn>
              <a:cxn ang="0">
                <a:pos x="54" y="0"/>
              </a:cxn>
              <a:cxn ang="0">
                <a:pos x="42" y="6"/>
              </a:cxn>
              <a:cxn ang="0">
                <a:pos x="32" y="16"/>
              </a:cxn>
              <a:cxn ang="0">
                <a:pos x="28" y="28"/>
              </a:cxn>
              <a:cxn ang="0">
                <a:pos x="26" y="164"/>
              </a:cxn>
              <a:cxn ang="0">
                <a:pos x="32" y="186"/>
              </a:cxn>
              <a:cxn ang="0">
                <a:pos x="48" y="198"/>
              </a:cxn>
              <a:cxn ang="0">
                <a:pos x="38" y="298"/>
              </a:cxn>
              <a:cxn ang="0">
                <a:pos x="22" y="312"/>
              </a:cxn>
              <a:cxn ang="0">
                <a:pos x="8" y="330"/>
              </a:cxn>
              <a:cxn ang="0">
                <a:pos x="2" y="354"/>
              </a:cxn>
              <a:cxn ang="0">
                <a:pos x="2" y="380"/>
              </a:cxn>
              <a:cxn ang="0">
                <a:pos x="8" y="402"/>
              </a:cxn>
              <a:cxn ang="0">
                <a:pos x="16" y="402"/>
              </a:cxn>
              <a:cxn ang="0">
                <a:pos x="24" y="388"/>
              </a:cxn>
              <a:cxn ang="0">
                <a:pos x="38" y="376"/>
              </a:cxn>
              <a:cxn ang="0">
                <a:pos x="54" y="370"/>
              </a:cxn>
            </a:cxnLst>
            <a:rect l="0" t="0" r="r" b="b"/>
            <a:pathLst>
              <a:path w="120" h="412">
                <a:moveTo>
                  <a:pt x="64" y="368"/>
                </a:moveTo>
                <a:lnTo>
                  <a:pt x="72" y="370"/>
                </a:lnTo>
                <a:lnTo>
                  <a:pt x="80" y="370"/>
                </a:lnTo>
                <a:lnTo>
                  <a:pt x="86" y="374"/>
                </a:lnTo>
                <a:lnTo>
                  <a:pt x="92" y="378"/>
                </a:lnTo>
                <a:lnTo>
                  <a:pt x="104" y="390"/>
                </a:lnTo>
                <a:lnTo>
                  <a:pt x="112" y="404"/>
                </a:lnTo>
                <a:lnTo>
                  <a:pt x="118" y="386"/>
                </a:lnTo>
                <a:lnTo>
                  <a:pt x="120" y="368"/>
                </a:lnTo>
                <a:lnTo>
                  <a:pt x="118" y="356"/>
                </a:lnTo>
                <a:lnTo>
                  <a:pt x="116" y="344"/>
                </a:lnTo>
                <a:lnTo>
                  <a:pt x="112" y="334"/>
                </a:lnTo>
                <a:lnTo>
                  <a:pt x="108" y="324"/>
                </a:lnTo>
                <a:lnTo>
                  <a:pt x="102" y="314"/>
                </a:lnTo>
                <a:lnTo>
                  <a:pt x="94" y="308"/>
                </a:lnTo>
                <a:lnTo>
                  <a:pt x="86" y="302"/>
                </a:lnTo>
                <a:lnTo>
                  <a:pt x="78" y="298"/>
                </a:lnTo>
                <a:lnTo>
                  <a:pt x="78" y="198"/>
                </a:lnTo>
                <a:lnTo>
                  <a:pt x="86" y="192"/>
                </a:lnTo>
                <a:lnTo>
                  <a:pt x="92" y="184"/>
                </a:lnTo>
                <a:lnTo>
                  <a:pt x="96" y="174"/>
                </a:lnTo>
                <a:lnTo>
                  <a:pt x="96" y="164"/>
                </a:lnTo>
                <a:lnTo>
                  <a:pt x="96" y="36"/>
                </a:lnTo>
                <a:lnTo>
                  <a:pt x="96" y="28"/>
                </a:lnTo>
                <a:lnTo>
                  <a:pt x="94" y="22"/>
                </a:lnTo>
                <a:lnTo>
                  <a:pt x="90" y="16"/>
                </a:lnTo>
                <a:lnTo>
                  <a:pt x="86" y="10"/>
                </a:lnTo>
                <a:lnTo>
                  <a:pt x="82" y="6"/>
                </a:lnTo>
                <a:lnTo>
                  <a:pt x="76" y="2"/>
                </a:lnTo>
                <a:lnTo>
                  <a:pt x="68" y="0"/>
                </a:lnTo>
                <a:lnTo>
                  <a:pt x="62" y="0"/>
                </a:lnTo>
                <a:lnTo>
                  <a:pt x="54" y="0"/>
                </a:lnTo>
                <a:lnTo>
                  <a:pt x="48" y="2"/>
                </a:lnTo>
                <a:lnTo>
                  <a:pt x="42" y="6"/>
                </a:lnTo>
                <a:lnTo>
                  <a:pt x="38" y="10"/>
                </a:lnTo>
                <a:lnTo>
                  <a:pt x="32" y="16"/>
                </a:lnTo>
                <a:lnTo>
                  <a:pt x="30" y="22"/>
                </a:lnTo>
                <a:lnTo>
                  <a:pt x="28" y="28"/>
                </a:lnTo>
                <a:lnTo>
                  <a:pt x="26" y="36"/>
                </a:lnTo>
                <a:lnTo>
                  <a:pt x="26" y="164"/>
                </a:lnTo>
                <a:lnTo>
                  <a:pt x="28" y="176"/>
                </a:lnTo>
                <a:lnTo>
                  <a:pt x="32" y="186"/>
                </a:lnTo>
                <a:lnTo>
                  <a:pt x="40" y="192"/>
                </a:lnTo>
                <a:lnTo>
                  <a:pt x="48" y="198"/>
                </a:lnTo>
                <a:lnTo>
                  <a:pt x="48" y="296"/>
                </a:lnTo>
                <a:lnTo>
                  <a:pt x="38" y="298"/>
                </a:lnTo>
                <a:lnTo>
                  <a:pt x="30" y="304"/>
                </a:lnTo>
                <a:lnTo>
                  <a:pt x="22" y="312"/>
                </a:lnTo>
                <a:lnTo>
                  <a:pt x="14" y="320"/>
                </a:lnTo>
                <a:lnTo>
                  <a:pt x="8" y="330"/>
                </a:lnTo>
                <a:lnTo>
                  <a:pt x="4" y="342"/>
                </a:lnTo>
                <a:lnTo>
                  <a:pt x="2" y="354"/>
                </a:lnTo>
                <a:lnTo>
                  <a:pt x="0" y="368"/>
                </a:lnTo>
                <a:lnTo>
                  <a:pt x="2" y="380"/>
                </a:lnTo>
                <a:lnTo>
                  <a:pt x="4" y="392"/>
                </a:lnTo>
                <a:lnTo>
                  <a:pt x="8" y="402"/>
                </a:lnTo>
                <a:lnTo>
                  <a:pt x="12" y="412"/>
                </a:lnTo>
                <a:lnTo>
                  <a:pt x="16" y="402"/>
                </a:lnTo>
                <a:lnTo>
                  <a:pt x="20" y="394"/>
                </a:lnTo>
                <a:lnTo>
                  <a:pt x="24" y="388"/>
                </a:lnTo>
                <a:lnTo>
                  <a:pt x="30" y="380"/>
                </a:lnTo>
                <a:lnTo>
                  <a:pt x="38" y="376"/>
                </a:lnTo>
                <a:lnTo>
                  <a:pt x="46" y="372"/>
                </a:lnTo>
                <a:lnTo>
                  <a:pt x="54" y="370"/>
                </a:lnTo>
                <a:lnTo>
                  <a:pt x="62" y="368"/>
                </a:lnTo>
              </a:path>
            </a:pathLst>
          </a:custGeom>
          <a:solidFill>
            <a:srgbClr val="C0504D"/>
          </a:solidFill>
          <a:ln w="9525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 rot="2820000" flipH="1">
            <a:off x="3594151" y="5765242"/>
            <a:ext cx="281154" cy="714292"/>
          </a:xfrm>
          <a:custGeom>
            <a:avLst/>
            <a:gdLst/>
            <a:ahLst/>
            <a:cxnLst>
              <a:cxn ang="0">
                <a:pos x="72" y="370"/>
              </a:cxn>
              <a:cxn ang="0">
                <a:pos x="86" y="374"/>
              </a:cxn>
              <a:cxn ang="0">
                <a:pos x="104" y="390"/>
              </a:cxn>
              <a:cxn ang="0">
                <a:pos x="118" y="386"/>
              </a:cxn>
              <a:cxn ang="0">
                <a:pos x="118" y="356"/>
              </a:cxn>
              <a:cxn ang="0">
                <a:pos x="112" y="334"/>
              </a:cxn>
              <a:cxn ang="0">
                <a:pos x="102" y="314"/>
              </a:cxn>
              <a:cxn ang="0">
                <a:pos x="86" y="302"/>
              </a:cxn>
              <a:cxn ang="0">
                <a:pos x="78" y="198"/>
              </a:cxn>
              <a:cxn ang="0">
                <a:pos x="92" y="184"/>
              </a:cxn>
              <a:cxn ang="0">
                <a:pos x="96" y="164"/>
              </a:cxn>
              <a:cxn ang="0">
                <a:pos x="96" y="28"/>
              </a:cxn>
              <a:cxn ang="0">
                <a:pos x="90" y="16"/>
              </a:cxn>
              <a:cxn ang="0">
                <a:pos x="82" y="6"/>
              </a:cxn>
              <a:cxn ang="0">
                <a:pos x="68" y="0"/>
              </a:cxn>
              <a:cxn ang="0">
                <a:pos x="54" y="0"/>
              </a:cxn>
              <a:cxn ang="0">
                <a:pos x="42" y="6"/>
              </a:cxn>
              <a:cxn ang="0">
                <a:pos x="32" y="16"/>
              </a:cxn>
              <a:cxn ang="0">
                <a:pos x="28" y="28"/>
              </a:cxn>
              <a:cxn ang="0">
                <a:pos x="26" y="164"/>
              </a:cxn>
              <a:cxn ang="0">
                <a:pos x="32" y="186"/>
              </a:cxn>
              <a:cxn ang="0">
                <a:pos x="48" y="198"/>
              </a:cxn>
              <a:cxn ang="0">
                <a:pos x="38" y="298"/>
              </a:cxn>
              <a:cxn ang="0">
                <a:pos x="22" y="312"/>
              </a:cxn>
              <a:cxn ang="0">
                <a:pos x="8" y="330"/>
              </a:cxn>
              <a:cxn ang="0">
                <a:pos x="2" y="354"/>
              </a:cxn>
              <a:cxn ang="0">
                <a:pos x="2" y="380"/>
              </a:cxn>
              <a:cxn ang="0">
                <a:pos x="8" y="402"/>
              </a:cxn>
              <a:cxn ang="0">
                <a:pos x="16" y="402"/>
              </a:cxn>
              <a:cxn ang="0">
                <a:pos x="24" y="388"/>
              </a:cxn>
              <a:cxn ang="0">
                <a:pos x="38" y="376"/>
              </a:cxn>
              <a:cxn ang="0">
                <a:pos x="54" y="370"/>
              </a:cxn>
            </a:cxnLst>
            <a:rect l="0" t="0" r="r" b="b"/>
            <a:pathLst>
              <a:path w="120" h="412">
                <a:moveTo>
                  <a:pt x="64" y="368"/>
                </a:moveTo>
                <a:lnTo>
                  <a:pt x="72" y="370"/>
                </a:lnTo>
                <a:lnTo>
                  <a:pt x="80" y="370"/>
                </a:lnTo>
                <a:lnTo>
                  <a:pt x="86" y="374"/>
                </a:lnTo>
                <a:lnTo>
                  <a:pt x="92" y="378"/>
                </a:lnTo>
                <a:lnTo>
                  <a:pt x="104" y="390"/>
                </a:lnTo>
                <a:lnTo>
                  <a:pt x="112" y="404"/>
                </a:lnTo>
                <a:lnTo>
                  <a:pt x="118" y="386"/>
                </a:lnTo>
                <a:lnTo>
                  <a:pt x="120" y="368"/>
                </a:lnTo>
                <a:lnTo>
                  <a:pt x="118" y="356"/>
                </a:lnTo>
                <a:lnTo>
                  <a:pt x="116" y="344"/>
                </a:lnTo>
                <a:lnTo>
                  <a:pt x="112" y="334"/>
                </a:lnTo>
                <a:lnTo>
                  <a:pt x="108" y="324"/>
                </a:lnTo>
                <a:lnTo>
                  <a:pt x="102" y="314"/>
                </a:lnTo>
                <a:lnTo>
                  <a:pt x="94" y="308"/>
                </a:lnTo>
                <a:lnTo>
                  <a:pt x="86" y="302"/>
                </a:lnTo>
                <a:lnTo>
                  <a:pt x="78" y="298"/>
                </a:lnTo>
                <a:lnTo>
                  <a:pt x="78" y="198"/>
                </a:lnTo>
                <a:lnTo>
                  <a:pt x="86" y="192"/>
                </a:lnTo>
                <a:lnTo>
                  <a:pt x="92" y="184"/>
                </a:lnTo>
                <a:lnTo>
                  <a:pt x="96" y="174"/>
                </a:lnTo>
                <a:lnTo>
                  <a:pt x="96" y="164"/>
                </a:lnTo>
                <a:lnTo>
                  <a:pt x="96" y="36"/>
                </a:lnTo>
                <a:lnTo>
                  <a:pt x="96" y="28"/>
                </a:lnTo>
                <a:lnTo>
                  <a:pt x="94" y="22"/>
                </a:lnTo>
                <a:lnTo>
                  <a:pt x="90" y="16"/>
                </a:lnTo>
                <a:lnTo>
                  <a:pt x="86" y="10"/>
                </a:lnTo>
                <a:lnTo>
                  <a:pt x="82" y="6"/>
                </a:lnTo>
                <a:lnTo>
                  <a:pt x="76" y="2"/>
                </a:lnTo>
                <a:lnTo>
                  <a:pt x="68" y="0"/>
                </a:lnTo>
                <a:lnTo>
                  <a:pt x="62" y="0"/>
                </a:lnTo>
                <a:lnTo>
                  <a:pt x="54" y="0"/>
                </a:lnTo>
                <a:lnTo>
                  <a:pt x="48" y="2"/>
                </a:lnTo>
                <a:lnTo>
                  <a:pt x="42" y="6"/>
                </a:lnTo>
                <a:lnTo>
                  <a:pt x="38" y="10"/>
                </a:lnTo>
                <a:lnTo>
                  <a:pt x="32" y="16"/>
                </a:lnTo>
                <a:lnTo>
                  <a:pt x="30" y="22"/>
                </a:lnTo>
                <a:lnTo>
                  <a:pt x="28" y="28"/>
                </a:lnTo>
                <a:lnTo>
                  <a:pt x="26" y="36"/>
                </a:lnTo>
                <a:lnTo>
                  <a:pt x="26" y="164"/>
                </a:lnTo>
                <a:lnTo>
                  <a:pt x="28" y="176"/>
                </a:lnTo>
                <a:lnTo>
                  <a:pt x="32" y="186"/>
                </a:lnTo>
                <a:lnTo>
                  <a:pt x="40" y="192"/>
                </a:lnTo>
                <a:lnTo>
                  <a:pt x="48" y="198"/>
                </a:lnTo>
                <a:lnTo>
                  <a:pt x="48" y="296"/>
                </a:lnTo>
                <a:lnTo>
                  <a:pt x="38" y="298"/>
                </a:lnTo>
                <a:lnTo>
                  <a:pt x="30" y="304"/>
                </a:lnTo>
                <a:lnTo>
                  <a:pt x="22" y="312"/>
                </a:lnTo>
                <a:lnTo>
                  <a:pt x="14" y="320"/>
                </a:lnTo>
                <a:lnTo>
                  <a:pt x="8" y="330"/>
                </a:lnTo>
                <a:lnTo>
                  <a:pt x="4" y="342"/>
                </a:lnTo>
                <a:lnTo>
                  <a:pt x="2" y="354"/>
                </a:lnTo>
                <a:lnTo>
                  <a:pt x="0" y="368"/>
                </a:lnTo>
                <a:lnTo>
                  <a:pt x="2" y="380"/>
                </a:lnTo>
                <a:lnTo>
                  <a:pt x="4" y="392"/>
                </a:lnTo>
                <a:lnTo>
                  <a:pt x="8" y="402"/>
                </a:lnTo>
                <a:lnTo>
                  <a:pt x="12" y="412"/>
                </a:lnTo>
                <a:lnTo>
                  <a:pt x="16" y="402"/>
                </a:lnTo>
                <a:lnTo>
                  <a:pt x="20" y="394"/>
                </a:lnTo>
                <a:lnTo>
                  <a:pt x="24" y="388"/>
                </a:lnTo>
                <a:lnTo>
                  <a:pt x="30" y="380"/>
                </a:lnTo>
                <a:lnTo>
                  <a:pt x="38" y="376"/>
                </a:lnTo>
                <a:lnTo>
                  <a:pt x="46" y="372"/>
                </a:lnTo>
                <a:lnTo>
                  <a:pt x="54" y="370"/>
                </a:lnTo>
                <a:lnTo>
                  <a:pt x="62" y="368"/>
                </a:lnTo>
              </a:path>
            </a:pathLst>
          </a:custGeom>
          <a:solidFill>
            <a:srgbClr val="C0504D"/>
          </a:solidFill>
          <a:ln w="9525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927356"/>
            <a:ext cx="3224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Inhibitory receptors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12328" y="1529403"/>
            <a:ext cx="1163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mic Sans MS"/>
                <a:cs typeface="Comic Sans MS"/>
              </a:rPr>
              <a:t>CTLA-4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74439" y="2131885"/>
            <a:ext cx="819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mic Sans MS"/>
                <a:cs typeface="Comic Sans MS"/>
              </a:rPr>
              <a:t>PD-1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91963" y="2844791"/>
            <a:ext cx="1042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mic Sans MS"/>
                <a:cs typeface="Comic Sans MS"/>
              </a:rPr>
              <a:t>TIM-3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44355" y="4891828"/>
            <a:ext cx="996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mic Sans MS"/>
                <a:cs typeface="Comic Sans MS"/>
              </a:rPr>
              <a:t>TIGIT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99923" y="5575948"/>
            <a:ext cx="1000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mic Sans MS"/>
                <a:cs typeface="Comic Sans MS"/>
              </a:rPr>
              <a:t>LAG-3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93730" y="6168718"/>
            <a:ext cx="853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mic Sans MS"/>
                <a:cs typeface="Comic Sans MS"/>
              </a:rPr>
              <a:t>BTLA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6401" y="-12619"/>
            <a:ext cx="8089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omic Sans MS"/>
                <a:cs typeface="Comic Sans MS"/>
              </a:rPr>
              <a:t>T cell activating and inhibitory receptors </a:t>
            </a:r>
          </a:p>
        </p:txBody>
      </p:sp>
      <p:sp>
        <p:nvSpPr>
          <p:cNvPr id="41" name="Slide Number Placeholder 3">
            <a:extLst>
              <a:ext uri="{FF2B5EF4-FFF2-40B4-BE49-F238E27FC236}">
                <a16:creationId xmlns:a16="http://schemas.microsoft.com/office/drawing/2014/main" id="{74385438-1753-FB49-8C7A-2B15463AA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0"/>
            <a:ext cx="1905000" cy="457200"/>
          </a:xfrm>
        </p:spPr>
        <p:txBody>
          <a:bodyPr/>
          <a:lstStyle/>
          <a:p>
            <a:fld id="{39A69FAA-CDC9-1948-8EB9-FA853232E99F}" type="slidenum">
              <a:rPr lang="en-US" sz="1400"/>
              <a:pPr/>
              <a:t>24</a:t>
            </a:fld>
            <a:endParaRPr lang="en-US" sz="1400">
              <a:latin typeface="Times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686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90600" y="685800"/>
            <a:ext cx="744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FF020C"/>
                </a:solidFill>
                <a:latin typeface="Comic Sans MS" charset="0"/>
              </a:rPr>
              <a:t>Steps in the activation of T lymphocytes </a:t>
            </a:r>
          </a:p>
        </p:txBody>
      </p:sp>
      <p:pic>
        <p:nvPicPr>
          <p:cNvPr id="5" name="Picture 4" descr="f005-003-97803233908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01" y="1828800"/>
            <a:ext cx="8825199" cy="3517901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0867CD7-378C-9A48-A899-73E38DC48FC7}"/>
              </a:ext>
            </a:extLst>
          </p:cNvPr>
          <p:cNvSpPr txBox="1">
            <a:spLocks/>
          </p:cNvSpPr>
          <p:nvPr/>
        </p:nvSpPr>
        <p:spPr>
          <a:xfrm>
            <a:off x="7239000" y="0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A69FAA-CDC9-1948-8EB9-FA853232E99F}" type="slidenum">
              <a:rPr lang="en-US" sz="1400" smtClean="0"/>
              <a:pPr/>
              <a:t>3</a:t>
            </a:fld>
            <a:endParaRPr lang="en-US" sz="1400">
              <a:latin typeface="Times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090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609600" y="228600"/>
            <a:ext cx="7608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FF0603"/>
                </a:solidFill>
                <a:latin typeface="Comic Sans MS" pitchFamily="-111" charset="0"/>
              </a:rPr>
              <a:t>Molecules involved in T cell activation</a:t>
            </a:r>
          </a:p>
        </p:txBody>
      </p:sp>
      <p:pic>
        <p:nvPicPr>
          <p:cNvPr id="15" name="Picture 14" descr="f005-004-97803233908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6" y="1066800"/>
            <a:ext cx="8797216" cy="5334000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D5B6C08-AEBF-074C-8437-3B6F00611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0"/>
            <a:ext cx="1905000" cy="457200"/>
          </a:xfrm>
        </p:spPr>
        <p:txBody>
          <a:bodyPr/>
          <a:lstStyle/>
          <a:p>
            <a:fld id="{39A69FAA-CDC9-1948-8EB9-FA853232E99F}" type="slidenum">
              <a:rPr lang="en-US" sz="1400"/>
              <a:pPr/>
              <a:t>4</a:t>
            </a:fld>
            <a:endParaRPr lang="en-US" sz="1400">
              <a:latin typeface="Times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07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0"/>
            <a:ext cx="1905000" cy="457200"/>
          </a:xfrm>
        </p:spPr>
        <p:txBody>
          <a:bodyPr/>
          <a:lstStyle/>
          <a:p>
            <a:fld id="{3B8F2797-18A9-734A-AEA9-BD3336C30E25}" type="slidenum">
              <a:rPr lang="en-US" sz="1400"/>
              <a:pPr/>
              <a:t>5</a:t>
            </a:fld>
            <a:endParaRPr lang="en-US" sz="1400">
              <a:latin typeface="Arial" pitchFamily="27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048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800" b="1" dirty="0">
                <a:solidFill>
                  <a:srgbClr val="FF120C"/>
                </a:solidFill>
                <a:latin typeface="Comic Sans MS" pitchFamily="27" charset="0"/>
              </a:rPr>
              <a:t>The two-signal requirement for lymphocyte activation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486400" y="1447800"/>
            <a:ext cx="3429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b="1" i="1" dirty="0">
                <a:solidFill>
                  <a:srgbClr val="000066"/>
                </a:solidFill>
                <a:latin typeface="Comic Sans MS" pitchFamily="27" charset="0"/>
              </a:rPr>
              <a:t>Second signals for T cells: “</a:t>
            </a:r>
            <a:r>
              <a:rPr lang="en-US" b="1" i="1" dirty="0" err="1">
                <a:solidFill>
                  <a:srgbClr val="000066"/>
                </a:solidFill>
                <a:latin typeface="Comic Sans MS" pitchFamily="27" charset="0"/>
              </a:rPr>
              <a:t>costimulators</a:t>
            </a:r>
            <a:r>
              <a:rPr lang="en-US" b="1" i="1" dirty="0">
                <a:solidFill>
                  <a:srgbClr val="000066"/>
                </a:solidFill>
                <a:latin typeface="Comic Sans MS" pitchFamily="27" charset="0"/>
              </a:rPr>
              <a:t>” induced on </a:t>
            </a:r>
            <a:r>
              <a:rPr lang="en-US" b="1" i="1" dirty="0" err="1">
                <a:solidFill>
                  <a:srgbClr val="000066"/>
                </a:solidFill>
                <a:latin typeface="Comic Sans MS" pitchFamily="27" charset="0"/>
              </a:rPr>
              <a:t>APCs</a:t>
            </a:r>
            <a:r>
              <a:rPr lang="en-US" b="1" i="1" dirty="0">
                <a:solidFill>
                  <a:srgbClr val="000066"/>
                </a:solidFill>
                <a:latin typeface="Comic Sans MS" pitchFamily="27" charset="0"/>
              </a:rPr>
              <a:t> by microbial products, during early innate response</a:t>
            </a:r>
          </a:p>
          <a:p>
            <a:pPr algn="l"/>
            <a:endParaRPr lang="en-US" b="1" i="1" dirty="0">
              <a:solidFill>
                <a:srgbClr val="000066"/>
              </a:solidFill>
              <a:latin typeface="Comic Sans MS" pitchFamily="27" charset="0"/>
            </a:endParaRPr>
          </a:p>
          <a:p>
            <a:pPr algn="l"/>
            <a:r>
              <a:rPr lang="en-US" b="1" i="1" dirty="0">
                <a:solidFill>
                  <a:srgbClr val="000066"/>
                </a:solidFill>
                <a:latin typeface="Comic Sans MS" pitchFamily="27" charset="0"/>
              </a:rPr>
              <a:t>Second signals for B cells: products of complement activation recognized by B cell complement receptors </a:t>
            </a:r>
          </a:p>
        </p:txBody>
      </p:sp>
      <p:pic>
        <p:nvPicPr>
          <p:cNvPr id="16" name="Picture 15" descr="f002-019-97803233908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4" y="990599"/>
            <a:ext cx="5199185" cy="556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00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0"/>
            <a:ext cx="1905000" cy="457200"/>
          </a:xfrm>
        </p:spPr>
        <p:txBody>
          <a:bodyPr/>
          <a:lstStyle/>
          <a:p>
            <a:fld id="{F9420B50-801B-A74E-BF7C-59B1208460AB}" type="slidenum">
              <a:rPr lang="en-US" sz="1400"/>
              <a:pPr/>
              <a:t>6</a:t>
            </a:fld>
            <a:endParaRPr lang="en-US" sz="1400" dirty="0">
              <a:latin typeface="Times" pitchFamily="-111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228600"/>
            <a:ext cx="82375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603"/>
                </a:solidFill>
                <a:latin typeface="Comic Sans MS"/>
                <a:cs typeface="Comic Sans MS"/>
              </a:rPr>
              <a:t>Role of </a:t>
            </a:r>
            <a:r>
              <a:rPr lang="en-US" sz="3200" b="1" dirty="0" err="1">
                <a:solidFill>
                  <a:srgbClr val="FF0603"/>
                </a:solidFill>
                <a:latin typeface="Comic Sans MS"/>
                <a:cs typeface="Comic Sans MS"/>
              </a:rPr>
              <a:t>costimulation</a:t>
            </a:r>
            <a:r>
              <a:rPr lang="en-US" sz="3200" b="1" dirty="0">
                <a:solidFill>
                  <a:srgbClr val="FF0603"/>
                </a:solidFill>
                <a:latin typeface="Comic Sans MS"/>
                <a:cs typeface="Comic Sans MS"/>
              </a:rPr>
              <a:t> in T cell activation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600200" y="6324600"/>
            <a:ext cx="4702039" cy="287188"/>
            <a:chOff x="1600200" y="6324600"/>
            <a:chExt cx="4702039" cy="287188"/>
          </a:xfrm>
        </p:grpSpPr>
        <p:sp>
          <p:nvSpPr>
            <p:cNvPr id="17" name="TextBox 16"/>
            <p:cNvSpPr txBox="1"/>
            <p:nvPr/>
          </p:nvSpPr>
          <p:spPr>
            <a:xfrm>
              <a:off x="1600200" y="6365567"/>
              <a:ext cx="39524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Comic Sans MS"/>
                  <a:cs typeface="Comic Sans MS"/>
                </a:rPr>
                <a:t>Abbas, </a:t>
              </a:r>
              <a:r>
                <a:rPr lang="en-US" sz="1000" dirty="0" err="1">
                  <a:latin typeface="Comic Sans MS"/>
                  <a:cs typeface="Comic Sans MS"/>
                </a:rPr>
                <a:t>Lichtman</a:t>
              </a:r>
              <a:r>
                <a:rPr lang="en-US" sz="1000" dirty="0">
                  <a:latin typeface="Comic Sans MS"/>
                  <a:cs typeface="Comic Sans MS"/>
                </a:rPr>
                <a:t> and </a:t>
              </a:r>
              <a:r>
                <a:rPr lang="en-US" sz="1000" dirty="0" err="1">
                  <a:latin typeface="Comic Sans MS"/>
                  <a:cs typeface="Comic Sans MS"/>
                </a:rPr>
                <a:t>Pillai</a:t>
              </a:r>
              <a:r>
                <a:rPr lang="en-US" sz="1000" dirty="0">
                  <a:latin typeface="Comic Sans MS"/>
                  <a:cs typeface="Comic Sans MS"/>
                </a:rPr>
                <a:t>. </a:t>
              </a:r>
              <a:r>
                <a:rPr lang="en-US" sz="1000" i="1" dirty="0">
                  <a:latin typeface="Comic Sans MS"/>
                  <a:cs typeface="Comic Sans MS"/>
                </a:rPr>
                <a:t>Basic Immunology, 5</a:t>
              </a:r>
              <a:r>
                <a:rPr lang="en-US" sz="1000" i="1" baseline="30000" dirty="0">
                  <a:latin typeface="Comic Sans MS"/>
                  <a:cs typeface="Comic Sans MS"/>
                </a:rPr>
                <a:t>th</a:t>
              </a:r>
              <a:r>
                <a:rPr lang="en-US" sz="1000" i="1" dirty="0">
                  <a:latin typeface="Comic Sans MS"/>
                  <a:cs typeface="Comic Sans MS"/>
                </a:rPr>
                <a:t> edition, 2016      </a:t>
              </a:r>
              <a:endParaRPr lang="en-US" sz="1000" dirty="0">
                <a:latin typeface="Comic Sans MS"/>
                <a:cs typeface="Comic Sans MS"/>
              </a:endParaRPr>
            </a:p>
          </p:txBody>
        </p:sp>
        <p:grpSp>
          <p:nvGrpSpPr>
            <p:cNvPr id="18" name="Group 13"/>
            <p:cNvGrpSpPr/>
            <p:nvPr/>
          </p:nvGrpSpPr>
          <p:grpSpPr>
            <a:xfrm>
              <a:off x="5486400" y="6324600"/>
              <a:ext cx="815839" cy="287188"/>
              <a:chOff x="6651761" y="5427816"/>
              <a:chExt cx="815839" cy="287188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6692726" y="5509748"/>
                <a:ext cx="163865" cy="163865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651761" y="5427816"/>
                <a:ext cx="2637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>
                    <a:latin typeface="Comic Sans MS"/>
                    <a:cs typeface="Comic Sans MS"/>
                  </a:rPr>
                  <a:t>c</a:t>
                </a:r>
                <a:endParaRPr lang="en-US" sz="1200" dirty="0">
                  <a:latin typeface="Comic Sans MS"/>
                  <a:cs typeface="Comic Sans MS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801971" y="5468783"/>
                <a:ext cx="66562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Comic Sans MS"/>
                    <a:cs typeface="Comic Sans MS"/>
                  </a:rPr>
                  <a:t>Elsevier</a:t>
                </a:r>
              </a:p>
            </p:txBody>
          </p:sp>
        </p:grpSp>
      </p:grpSp>
      <p:pic>
        <p:nvPicPr>
          <p:cNvPr id="12" name="Picture 11" descr="f005-006-97803233908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685800"/>
            <a:ext cx="706434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07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6096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FF0603"/>
                </a:solidFill>
                <a:latin typeface="Comic Sans MS" pitchFamily="-111" charset="0"/>
              </a:rPr>
              <a:t>Costimulation</a:t>
            </a:r>
          </a:p>
        </p:txBody>
      </p:sp>
      <p:sp>
        <p:nvSpPr>
          <p:cNvPr id="262147" name="Rectangle 3"/>
          <p:cNvSpPr>
            <a:spLocks noChangeArrowheads="1"/>
          </p:cNvSpPr>
          <p:nvPr/>
        </p:nvSpPr>
        <p:spPr bwMode="auto">
          <a:xfrm>
            <a:off x="609600" y="1447800"/>
            <a:ext cx="815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 pitchFamily="-111" charset="0"/>
              </a:rPr>
              <a:t>Required for initiating T cell responses (activation of naïve T cells)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 dirty="0">
              <a:latin typeface="Comic Sans MS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 pitchFamily="-111" charset="0"/>
              </a:rPr>
              <a:t>Ensures that T cells respond to microbes (the inducers of </a:t>
            </a:r>
            <a:r>
              <a:rPr lang="en-US" sz="2800" b="1" dirty="0" err="1">
                <a:latin typeface="Comic Sans MS" pitchFamily="-111" charset="0"/>
              </a:rPr>
              <a:t>costimulators</a:t>
            </a:r>
            <a:r>
              <a:rPr lang="en-US" sz="2800" b="1" dirty="0">
                <a:latin typeface="Comic Sans MS" pitchFamily="-111" charset="0"/>
              </a:rPr>
              <a:t>) and not to harmless antigens</a:t>
            </a:r>
            <a:r>
              <a:rPr lang="en-US" b="1" dirty="0">
                <a:latin typeface="Comic Sans MS" pitchFamily="-111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>
                <a:solidFill>
                  <a:srgbClr val="FF0603"/>
                </a:solidFill>
                <a:latin typeface="Comic Sans MS" pitchFamily="-111" charset="0"/>
                <a:ea typeface="ＭＳ Ｐゴシック" pitchFamily="-111" charset="-128"/>
              </a:rPr>
              <a:t>Source of </a:t>
            </a:r>
            <a:r>
              <a:rPr lang="en-US" sz="2400" b="1" dirty="0" err="1">
                <a:solidFill>
                  <a:srgbClr val="FF0603"/>
                </a:solidFill>
                <a:latin typeface="Comic Sans MS" pitchFamily="-111" charset="0"/>
                <a:ea typeface="ＭＳ Ｐゴシック" pitchFamily="-111" charset="-128"/>
              </a:rPr>
              <a:t>costimulation</a:t>
            </a:r>
            <a:r>
              <a:rPr lang="en-US" sz="2400" b="1" dirty="0">
                <a:solidFill>
                  <a:srgbClr val="FF0603"/>
                </a:solidFill>
                <a:latin typeface="Comic Sans MS" pitchFamily="-111" charset="0"/>
                <a:ea typeface="ＭＳ Ｐゴシック" pitchFamily="-111" charset="-128"/>
              </a:rPr>
              <a:t> during responses to tumors, transplants?</a:t>
            </a:r>
            <a:endParaRPr lang="en-US" sz="2400" b="1" dirty="0">
              <a:latin typeface="Comic Sans MS" pitchFamily="-111" charset="0"/>
              <a:ea typeface="ＭＳ Ｐゴシック" pitchFamily="-111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1" dirty="0">
              <a:latin typeface="Comic Sans MS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 pitchFamily="-111" charset="0"/>
              </a:rPr>
              <a:t>Targets for therapeutic blockade of T cell responses</a:t>
            </a:r>
            <a:endParaRPr lang="en-US" b="1" dirty="0">
              <a:latin typeface="Comic Sans MS" pitchFamily="-111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41A8A32-50D3-D94E-BAEC-1A476D50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0"/>
            <a:ext cx="1905000" cy="457200"/>
          </a:xfrm>
        </p:spPr>
        <p:txBody>
          <a:bodyPr/>
          <a:lstStyle/>
          <a:p>
            <a:fld id="{39A69FAA-CDC9-1948-8EB9-FA853232E99F}" type="slidenum">
              <a:rPr lang="en-US" sz="1400"/>
              <a:pPr/>
              <a:t>7</a:t>
            </a:fld>
            <a:endParaRPr lang="en-US" sz="1400">
              <a:latin typeface="Times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581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2332038" y="117475"/>
            <a:ext cx="3973512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FF0202"/>
                </a:solidFill>
                <a:latin typeface="Comic Sans MS" pitchFamily="-111" charset="0"/>
              </a:rPr>
              <a:t>The B7:CD28 families</a:t>
            </a:r>
          </a:p>
        </p:txBody>
      </p:sp>
      <p:pic>
        <p:nvPicPr>
          <p:cNvPr id="7" name="Picture 6" descr="f005-007-97803233908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85800"/>
            <a:ext cx="5896096" cy="5980136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89C0350-68E0-904B-BD9F-FE4542DF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0"/>
            <a:ext cx="1905000" cy="457200"/>
          </a:xfrm>
        </p:spPr>
        <p:txBody>
          <a:bodyPr/>
          <a:lstStyle/>
          <a:p>
            <a:fld id="{39A69FAA-CDC9-1948-8EB9-FA853232E99F}" type="slidenum">
              <a:rPr lang="en-US" sz="1400"/>
              <a:pPr/>
              <a:t>8</a:t>
            </a:fld>
            <a:endParaRPr lang="en-US" sz="1400">
              <a:latin typeface="Times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563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5C6C-27F6-A649-BF05-0877484A754C}" type="slidenum">
              <a:rPr lang="en-US" sz="1400" smtClean="0"/>
              <a:pPr/>
              <a:t>9</a:t>
            </a:fld>
            <a:endParaRPr lang="en-US" sz="140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14400" y="4267200"/>
            <a:ext cx="7772400" cy="23622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j-ea"/>
                <a:cs typeface="Comic Sans MS"/>
              </a:rPr>
              <a:t>Major functions of selected CD28-B7  family members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4400" y="12192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b="1" kern="0" dirty="0">
                <a:solidFill>
                  <a:srgbClr val="FF0603"/>
                </a:solidFill>
                <a:latin typeface="Comic Sans MS"/>
                <a:cs typeface="Comic Sans MS"/>
              </a:rPr>
              <a:t>CD28-B7: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initiation of immune responses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603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ICOS-ICOS-L: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T cell help in germinal center reactions (antibody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 responses)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n-ea"/>
              <a:cs typeface="Comic Sans MS"/>
            </a:endParaRPr>
          </a:p>
          <a:p>
            <a:pPr marL="342900" lvl="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b="1" kern="0" dirty="0">
                <a:solidFill>
                  <a:srgbClr val="FF0603"/>
                </a:solidFill>
                <a:latin typeface="Comic Sans MS"/>
                <a:cs typeface="Comic Sans MS"/>
              </a:rPr>
              <a:t>CTLA-4-B7: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inhibits early T cell responses in lymphoid organs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603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PD-1:PD-L1,2: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inhibits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effector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 T cell responses in peripheral tissues 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470963" y="2223563"/>
            <a:ext cx="1922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mic Sans MS"/>
                <a:cs typeface="Comic Sans MS"/>
              </a:rPr>
              <a:t>Activation 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394762" y="5152759"/>
            <a:ext cx="1837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mic Sans MS"/>
                <a:cs typeface="Comic Sans MS"/>
              </a:rPr>
              <a:t>Inhibition 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2EE13591-3B2B-E047-9FBA-EC0A0B538292}"/>
              </a:ext>
            </a:extLst>
          </p:cNvPr>
          <p:cNvSpPr txBox="1">
            <a:spLocks/>
          </p:cNvSpPr>
          <p:nvPr/>
        </p:nvSpPr>
        <p:spPr>
          <a:xfrm>
            <a:off x="7239000" y="0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A69FAA-CDC9-1948-8EB9-FA853232E99F}" type="slidenum">
              <a:rPr lang="en-US" sz="1400" smtClean="0"/>
              <a:pPr/>
              <a:t>9</a:t>
            </a:fld>
            <a:endParaRPr lang="en-US" sz="1400">
              <a:latin typeface="Times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66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682</Words>
  <Application>Microsoft Macintosh PowerPoint</Application>
  <PresentationFormat>On-screen Show (4:3)</PresentationFormat>
  <Paragraphs>136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Helvetica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Abbas, Abul</dc:creator>
  <cp:lastModifiedBy>Abbas, Abul</cp:lastModifiedBy>
  <cp:revision>14</cp:revision>
  <dcterms:created xsi:type="dcterms:W3CDTF">2018-09-19T03:23:28Z</dcterms:created>
  <dcterms:modified xsi:type="dcterms:W3CDTF">2019-12-01T14:39:35Z</dcterms:modified>
</cp:coreProperties>
</file>