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375" r:id="rId2"/>
    <p:sldId id="373" r:id="rId3"/>
    <p:sldId id="445" r:id="rId4"/>
    <p:sldId id="446" r:id="rId5"/>
    <p:sldId id="302" r:id="rId6"/>
    <p:sldId id="428" r:id="rId7"/>
    <p:sldId id="429" r:id="rId8"/>
    <p:sldId id="430" r:id="rId9"/>
    <p:sldId id="381" r:id="rId10"/>
    <p:sldId id="435" r:id="rId11"/>
    <p:sldId id="328" r:id="rId12"/>
    <p:sldId id="401" r:id="rId13"/>
    <p:sldId id="439" r:id="rId14"/>
    <p:sldId id="383" r:id="rId15"/>
    <p:sldId id="447" r:id="rId16"/>
    <p:sldId id="403" r:id="rId17"/>
    <p:sldId id="405" r:id="rId18"/>
    <p:sldId id="413" r:id="rId19"/>
    <p:sldId id="432" r:id="rId20"/>
    <p:sldId id="433" r:id="rId21"/>
    <p:sldId id="434" r:id="rId22"/>
    <p:sldId id="412" r:id="rId23"/>
    <p:sldId id="404" r:id="rId24"/>
    <p:sldId id="444" r:id="rId2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26" charset="0"/>
        <a:ea typeface="Arial" pitchFamily="26" charset="0"/>
        <a:cs typeface="Arial" pitchFamily="26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26" charset="0"/>
        <a:ea typeface="Arial" pitchFamily="26" charset="0"/>
        <a:cs typeface="Arial" pitchFamily="26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26" charset="0"/>
        <a:ea typeface="Arial" pitchFamily="26" charset="0"/>
        <a:cs typeface="Arial" pitchFamily="26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26" charset="0"/>
        <a:ea typeface="Arial" pitchFamily="26" charset="0"/>
        <a:cs typeface="Arial" pitchFamily="26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26" charset="0"/>
        <a:ea typeface="Arial" pitchFamily="26" charset="0"/>
        <a:cs typeface="Arial" pitchFamily="26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pitchFamily="26" charset="0"/>
        <a:ea typeface="Arial" pitchFamily="26" charset="0"/>
        <a:cs typeface="Arial" pitchFamily="26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pitchFamily="26" charset="0"/>
        <a:ea typeface="Arial" pitchFamily="26" charset="0"/>
        <a:cs typeface="Arial" pitchFamily="26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pitchFamily="26" charset="0"/>
        <a:ea typeface="Arial" pitchFamily="26" charset="0"/>
        <a:cs typeface="Arial" pitchFamily="26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pitchFamily="26" charset="0"/>
        <a:ea typeface="Arial" pitchFamily="26" charset="0"/>
        <a:cs typeface="Arial" pitchFamily="2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FE7"/>
    <a:srgbClr val="FFFFCC"/>
    <a:srgbClr val="CCFFFF"/>
    <a:srgbClr val="FFCCFF"/>
    <a:srgbClr val="FF3300"/>
    <a:srgbClr val="663300"/>
    <a:srgbClr val="EAEAEA"/>
    <a:srgbClr val="F8F8F8"/>
    <a:srgbClr val="FF0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8" autoAdjust="0"/>
    <p:restoredTop sz="99556" autoAdjust="0"/>
  </p:normalViewPr>
  <p:slideViewPr>
    <p:cSldViewPr snapToGrid="0">
      <p:cViewPr varScale="1">
        <p:scale>
          <a:sx n="98" d="100"/>
          <a:sy n="98" d="100"/>
        </p:scale>
        <p:origin x="9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887F71DA-3B88-A148-B4EE-48D29A4AD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6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6" charset="0"/>
        <a:ea typeface="ＭＳ Ｐゴシック" pitchFamily="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1F6E9-3EBA-EC4A-AA13-E3C5C760AEDA}" type="slidenum">
              <a:rPr lang="en-US"/>
              <a:pPr/>
              <a:t>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1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0B3AC-FBE0-0141-8173-DC5DA9ED9C18}" type="slidenum">
              <a:rPr lang="en-US"/>
              <a:pPr/>
              <a:t>11</a:t>
            </a:fld>
            <a:endParaRPr lang="en-US"/>
          </a:p>
        </p:txBody>
      </p:sp>
      <p:sp>
        <p:nvSpPr>
          <p:cNvPr id="205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F10F12-EF73-4642-911D-28F52B23D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B1A32F7-E1B7-AD48-A6D3-0FFCBE3BE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78BE92-9E98-C249-9BF8-ECB27D0C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038" y="0"/>
            <a:ext cx="969962" cy="322263"/>
          </a:xfrm>
        </p:spPr>
        <p:txBody>
          <a:bodyPr/>
          <a:lstStyle>
            <a:lvl1pPr>
              <a:defRPr smtClean="0"/>
            </a:lvl1pPr>
          </a:lstStyle>
          <a:p>
            <a:fld id="{6661209F-8586-014A-A16A-32F59AD60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6C068E-FA6C-C640-8BA1-346CB0709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6F0DD9-2A75-6A48-89EE-C59AB905E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E51ACE-1C7E-C846-963F-DBAF902BF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E5615E-53B7-9741-A764-FE6EBBFD6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0000C9-8EE2-ED48-BD34-FA58E28F9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BE7DD8-36AB-1F46-9499-91F9CC5F9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CA3126-6248-1B4B-B376-77DF81897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D70764-47A6-DE4A-A0E7-102A89AC0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4038" y="0"/>
            <a:ext cx="9699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Comic Sans MS" pitchFamily="26" charset="0"/>
              </a:defRPr>
            </a:lvl1pPr>
          </a:lstStyle>
          <a:p>
            <a:fld id="{76564D03-B71B-5C4A-8466-515F47D2BD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2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12B0-97B9-3C45-95C6-809AF4D341EF}" type="slidenum">
              <a:rPr lang="en-US"/>
              <a:pPr/>
              <a:t>1</a:t>
            </a:fld>
            <a:endParaRPr lang="en-US"/>
          </a:p>
        </p:txBody>
      </p:sp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123760" y="1861862"/>
            <a:ext cx="6934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CD4 T cell subsets</a:t>
            </a:r>
            <a:endParaRPr lang="en-US" sz="2400" u="sng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  <a:p>
            <a:pPr eaLnBrk="0" hangingPunct="0"/>
            <a:endParaRPr lang="en-US" sz="2400" u="sng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  <a:p>
            <a:pPr eaLnBrk="0" hangingPunct="0"/>
            <a:r>
              <a:rPr lang="en-US" sz="2400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Abul K. Abbas</a:t>
            </a:r>
          </a:p>
          <a:p>
            <a:pPr eaLnBrk="0" hangingPunct="0"/>
            <a:r>
              <a:rPr lang="en-US" sz="2400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UCSF</a:t>
            </a:r>
            <a:endParaRPr lang="en-US" sz="2400" u="sng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pic>
        <p:nvPicPr>
          <p:cNvPr id="7" name="Picture 1027"/>
          <p:cNvPicPr>
            <a:picLocks noChangeAspect="1" noChangeArrowheads="1"/>
          </p:cNvPicPr>
          <p:nvPr/>
        </p:nvPicPr>
        <p:blipFill>
          <a:blip r:embed="rId2"/>
          <a:srcRect b="20020"/>
          <a:stretch>
            <a:fillRect/>
          </a:stretch>
        </p:blipFill>
        <p:spPr bwMode="auto">
          <a:xfrm>
            <a:off x="5754047" y="497205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618114" y="5791200"/>
            <a:ext cx="14351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Arial" charset="0"/>
                <a:ea typeface="ＭＳ Ｐゴシック" charset="-128"/>
                <a:cs typeface="ＭＳ Ｐゴシック" charset="-128"/>
              </a:rPr>
              <a:t>FOCiS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209F-8586-014A-A16A-32F59AD60F9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f006-005-97803233908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2434844" cy="5564204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75106" y="0"/>
            <a:ext cx="61160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906"/>
                </a:solidFill>
                <a:latin typeface="Comic Sans MS" pitchFamily="26" charset="0"/>
              </a:rPr>
              <a:t>Effector functions of T</a:t>
            </a:r>
            <a:r>
              <a:rPr lang="en-US" sz="2800" baseline="-25000" dirty="0">
                <a:solidFill>
                  <a:srgbClr val="FF0906"/>
                </a:solidFill>
                <a:latin typeface="Comic Sans MS" pitchFamily="26" charset="0"/>
              </a:rPr>
              <a:t>H</a:t>
            </a:r>
            <a:r>
              <a:rPr lang="en-US" sz="2800" dirty="0">
                <a:solidFill>
                  <a:srgbClr val="FF0906"/>
                </a:solidFill>
                <a:latin typeface="Comic Sans MS" pitchFamily="26" charset="0"/>
              </a:rPr>
              <a:t>1 cells: </a:t>
            </a:r>
          </a:p>
          <a:p>
            <a:pPr eaLnBrk="0" hangingPunct="0"/>
            <a:r>
              <a:rPr lang="en-US" sz="2800" dirty="0">
                <a:solidFill>
                  <a:srgbClr val="FF0906"/>
                </a:solidFill>
                <a:latin typeface="Comic Sans MS" pitchFamily="26" charset="0"/>
              </a:rPr>
              <a:t>Phagocyte-mediated host defense </a:t>
            </a:r>
          </a:p>
        </p:txBody>
      </p:sp>
    </p:spTree>
    <p:extLst>
      <p:ext uri="{BB962C8B-B14F-4D97-AF65-F5344CB8AC3E}">
        <p14:creationId xmlns:p14="http://schemas.microsoft.com/office/powerpoint/2010/main" val="270058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811338" y="179388"/>
            <a:ext cx="5643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906"/>
                </a:solidFill>
                <a:latin typeface="Comic Sans MS" pitchFamily="26" charset="0"/>
              </a:rPr>
              <a:t>Effector functions of T</a:t>
            </a:r>
            <a:r>
              <a:rPr lang="en-US" sz="2800" baseline="-25000" dirty="0">
                <a:solidFill>
                  <a:srgbClr val="FF0906"/>
                </a:solidFill>
                <a:latin typeface="Comic Sans MS" pitchFamily="26" charset="0"/>
              </a:rPr>
              <a:t>H</a:t>
            </a:r>
            <a:r>
              <a:rPr lang="en-US" sz="2800" dirty="0">
                <a:solidFill>
                  <a:srgbClr val="FF0906"/>
                </a:solidFill>
                <a:latin typeface="Comic Sans MS" pitchFamily="26" charset="0"/>
              </a:rPr>
              <a:t>2 cells</a:t>
            </a: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 bwMode="auto">
          <a:xfrm>
            <a:off x="8174038" y="0"/>
            <a:ext cx="9699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1209F-8586-014A-A16A-32F59AD60F9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26" charset="0"/>
                <a:ea typeface="Arial" pitchFamily="26" charset="0"/>
                <a:cs typeface="Arial" pitchFamily="26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26" charset="0"/>
              <a:ea typeface="Arial" pitchFamily="26" charset="0"/>
              <a:cs typeface="Arial" pitchFamily="26" charset="0"/>
            </a:endParaRPr>
          </a:p>
        </p:txBody>
      </p:sp>
      <p:pic>
        <p:nvPicPr>
          <p:cNvPr id="5" name="Picture 4" descr="f006-008-97803233908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00" y="728132"/>
            <a:ext cx="5454799" cy="59978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038" y="0"/>
            <a:ext cx="969962" cy="322263"/>
          </a:xfrm>
        </p:spPr>
        <p:txBody>
          <a:bodyPr/>
          <a:lstStyle/>
          <a:p>
            <a:fld id="{7F6C068E-FA6C-C640-8BA1-346CB0709E7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939" y="169334"/>
            <a:ext cx="842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Classical and alternative macrophage activation </a:t>
            </a:r>
          </a:p>
        </p:txBody>
      </p:sp>
      <p:pic>
        <p:nvPicPr>
          <p:cNvPr id="7" name="Picture 6" descr="f006-009-97803233908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33" y="704889"/>
            <a:ext cx="5469468" cy="54645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8174038" y="0"/>
            <a:ext cx="9699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 smtClean="0">
                <a:solidFill>
                  <a:schemeClr val="tx1"/>
                </a:solidFill>
                <a:latin typeface="Comic Sans MS" pitchFamily="26" charset="0"/>
                <a:ea typeface="Arial" pitchFamily="26" charset="0"/>
                <a:cs typeface="Arial" pitchFamily="2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5pPr>
            <a:lvl6pPr marL="22860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6pPr>
            <a:lvl7pPr marL="27432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7pPr>
            <a:lvl8pPr marL="32004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8pPr>
            <a:lvl9pPr marL="36576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9pPr>
          </a:lstStyle>
          <a:p>
            <a:fld id="{7F6C068E-FA6C-C640-8BA1-346CB0709E7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939" y="169334"/>
            <a:ext cx="842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Classical and alternative macrophage activation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7221" y="6123036"/>
            <a:ext cx="249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Chronic inflammation</a:t>
            </a:r>
          </a:p>
          <a:p>
            <a:r>
              <a:rPr lang="en-US" dirty="0">
                <a:latin typeface="Comic Sans MS"/>
                <a:cs typeface="Comic Sans MS"/>
              </a:rPr>
              <a:t>Tumor destruction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3095" y="6123036"/>
            <a:ext cx="23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mic Sans MS"/>
                <a:cs typeface="Comic Sans MS"/>
              </a:rPr>
              <a:t>Fibrosing</a:t>
            </a:r>
            <a:r>
              <a:rPr lang="en-US" dirty="0">
                <a:latin typeface="Comic Sans MS"/>
                <a:cs typeface="Comic Sans MS"/>
              </a:rPr>
              <a:t> disorders</a:t>
            </a:r>
          </a:p>
          <a:p>
            <a:r>
              <a:rPr lang="en-US" dirty="0">
                <a:latin typeface="Comic Sans MS"/>
                <a:cs typeface="Comic Sans MS"/>
              </a:rPr>
              <a:t>Tumor promotion</a:t>
            </a:r>
          </a:p>
        </p:txBody>
      </p:sp>
      <p:pic>
        <p:nvPicPr>
          <p:cNvPr id="7" name="Picture 6" descr="f006-009-97803233908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33" y="666402"/>
            <a:ext cx="5469468" cy="54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F8A0-3C44-F446-A7A7-AC2A8836477B}" type="slidenum">
              <a:rPr lang="en-US"/>
              <a:pPr/>
              <a:t>14</a:t>
            </a:fld>
            <a:endParaRPr lang="en-US"/>
          </a:p>
        </p:txBody>
      </p:sp>
      <p:sp>
        <p:nvSpPr>
          <p:cNvPr id="350210" name="Text Box 3"/>
          <p:cNvSpPr txBox="1">
            <a:spLocks noChangeArrowheads="1"/>
          </p:cNvSpPr>
          <p:nvPr/>
        </p:nvSpPr>
        <p:spPr bwMode="auto">
          <a:xfrm>
            <a:off x="1741488" y="222250"/>
            <a:ext cx="5861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0603"/>
                </a:solidFill>
                <a:latin typeface="Comic Sans MS" pitchFamily="26" charset="0"/>
              </a:rPr>
              <a:t>Effector functions of T</a:t>
            </a:r>
            <a:r>
              <a:rPr lang="en-US" sz="2800" baseline="-25000" dirty="0">
                <a:solidFill>
                  <a:srgbClr val="FF0603"/>
                </a:solidFill>
                <a:latin typeface="Comic Sans MS" pitchFamily="26" charset="0"/>
              </a:rPr>
              <a:t>H</a:t>
            </a:r>
            <a:r>
              <a:rPr lang="en-US" sz="2800" dirty="0">
                <a:solidFill>
                  <a:srgbClr val="FF0603"/>
                </a:solidFill>
                <a:latin typeface="Comic Sans MS" pitchFamily="26" charset="0"/>
              </a:rPr>
              <a:t>17 cells</a:t>
            </a:r>
          </a:p>
        </p:txBody>
      </p:sp>
      <p:pic>
        <p:nvPicPr>
          <p:cNvPr id="5" name="Picture 4" descr="f006-011-97803233908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34" y="848456"/>
            <a:ext cx="3845052" cy="60095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5708F-7D24-BC43-8299-D38CF42D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7A8D44-DFD1-324F-8152-5B99C54CBF9A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9pPr>
          </a:lstStyle>
          <a:p>
            <a:r>
              <a:rPr lang="en-US" sz="3200" b="1" kern="0">
                <a:solidFill>
                  <a:srgbClr val="FF0000"/>
                </a:solidFill>
                <a:latin typeface="Comic Sans MS"/>
                <a:cs typeface="Comic Sans MS"/>
              </a:rPr>
              <a:t>“Types” of immunity </a:t>
            </a:r>
            <a:endParaRPr lang="en-US" sz="3200" b="1" kern="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C912B9-AD67-5F42-9138-79B77B39C637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9pPr>
          </a:lstStyle>
          <a:p>
            <a:r>
              <a:rPr lang="en-US" sz="2800" b="1" kern="0">
                <a:latin typeface="Comic Sans MS"/>
                <a:cs typeface="Comic Sans MS"/>
              </a:rPr>
              <a:t>Coordinated responses of ILCs (early) and Th subsets (later) in which the same sets of cytokines are produced, giving rise to the same functional outcomes </a:t>
            </a:r>
          </a:p>
          <a:p>
            <a:endParaRPr lang="en-US" sz="2800" b="1" kern="0">
              <a:latin typeface="Comic Sans MS"/>
              <a:cs typeface="Comic Sans MS"/>
            </a:endParaRPr>
          </a:p>
          <a:p>
            <a:r>
              <a:rPr lang="en-US" sz="2800" b="1" kern="0">
                <a:latin typeface="Comic Sans MS"/>
                <a:cs typeface="Comic Sans MS"/>
              </a:rPr>
              <a:t>Type 1 immunity: ILC1 + Th1</a:t>
            </a:r>
          </a:p>
          <a:p>
            <a:r>
              <a:rPr lang="en-US" sz="2800" b="1" kern="0">
                <a:latin typeface="Comic Sans MS"/>
                <a:cs typeface="Comic Sans MS"/>
              </a:rPr>
              <a:t>Type 2 immunity: ILC2 + Th2</a:t>
            </a:r>
          </a:p>
          <a:p>
            <a:r>
              <a:rPr lang="en-US" sz="2800" b="1" kern="0">
                <a:latin typeface="Comic Sans MS"/>
                <a:cs typeface="Comic Sans MS"/>
              </a:rPr>
              <a:t>Type 3 immunity: ILC3 + Th17</a:t>
            </a:r>
            <a:endParaRPr lang="en-US" sz="2800" b="1" kern="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0127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4038" y="0"/>
            <a:ext cx="969962" cy="322263"/>
          </a:xfrm>
        </p:spPr>
        <p:txBody>
          <a:bodyPr/>
          <a:lstStyle/>
          <a:p>
            <a:fld id="{B3BE7DD8-36AB-1F46-9499-91F9CC5F9FC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74133" y="67733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Genetic proof for the importance of different T cell subsets in humans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74133" y="200289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Mutations affecting IL-12/IFN-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cytokines or receptors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 defective Th1 responses  atypical mycobacterial infections “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mendelian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 susceptibility to mycobacterial disease”)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Wingding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Mutations affecting Th17 development or IL-17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mucocutaneous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candidiasis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 and bacterial abscesses (“Job’s syndrome”)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FF0E02"/>
                </a:solidFill>
                <a:latin typeface="Comic Sans MS" pitchFamily="26" charset="0"/>
              </a:rPr>
              <a:t>Roles of T cell subsets in disease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667933"/>
            <a:ext cx="7924800" cy="412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omic Sans MS" pitchFamily="26" charset="0"/>
              </a:rPr>
              <a:t>A</a:t>
            </a:r>
            <a:r>
              <a:rPr lang="en-US" sz="2800" b="1" dirty="0">
                <a:latin typeface="Comic Sans MS" pitchFamily="26" charset="0"/>
              </a:rPr>
              <a:t>utoimmune inflammatory diseases (psoriasis, MS, RA?, IBD?): Th1 and Th17 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omic Sans MS" pitchFamily="26" charset="0"/>
              </a:rPr>
              <a:t>Cytokines induce inflammation and activate neutrophils and macrophages </a:t>
            </a:r>
            <a:endParaRPr lang="en-US" sz="2400" b="1" dirty="0">
              <a:latin typeface="Comic Sans MS" pitchFamily="26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b="1" dirty="0">
              <a:latin typeface="Comic Sans MS" pitchFamily="26" charset="0"/>
              <a:ea typeface="ＭＳ Ｐゴシック" pitchFamily="26" charset="-128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omic Sans MS" pitchFamily="26" charset="0"/>
              </a:rPr>
              <a:t>A</a:t>
            </a:r>
            <a:r>
              <a:rPr lang="en-US" sz="2800" b="1" dirty="0">
                <a:latin typeface="Comic Sans MS" pitchFamily="26" charset="0"/>
              </a:rPr>
              <a:t>llergies (e.g. asthma): Th2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26" charset="0"/>
                <a:ea typeface="ＭＳ Ｐゴシック" pitchFamily="26" charset="-128"/>
              </a:rPr>
              <a:t>Stimulation of </a:t>
            </a:r>
            <a:r>
              <a:rPr lang="en-US" sz="2400" b="1" dirty="0" err="1">
                <a:latin typeface="Comic Sans MS" pitchFamily="26" charset="0"/>
                <a:ea typeface="ＭＳ Ｐゴシック" pitchFamily="26" charset="-128"/>
              </a:rPr>
              <a:t>IgE</a:t>
            </a:r>
            <a:r>
              <a:rPr lang="en-US" sz="2400" b="1" dirty="0">
                <a:latin typeface="Comic Sans MS" pitchFamily="26" charset="0"/>
                <a:ea typeface="ＭＳ Ｐゴシック" pitchFamily="26" charset="-128"/>
              </a:rPr>
              <a:t> responses, activation of </a:t>
            </a:r>
            <a:r>
              <a:rPr lang="en-US" sz="2400" b="1" dirty="0" err="1">
                <a:latin typeface="Comic Sans MS" pitchFamily="26" charset="0"/>
                <a:ea typeface="ＭＳ Ｐゴシック" pitchFamily="26" charset="-128"/>
              </a:rPr>
              <a:t>eosinophils</a:t>
            </a:r>
            <a:r>
              <a:rPr lang="en-US" sz="2400" b="1" dirty="0">
                <a:latin typeface="Comic Sans MS" pitchFamily="26" charset="0"/>
                <a:ea typeface="ＭＳ Ｐゴシック" pitchFamily="26" charset="-128"/>
              </a:rPr>
              <a:t>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26" charset="0"/>
                <a:ea typeface="ＭＳ Ｐゴシック" pitchFamily="26" charset="-128"/>
              </a:rPr>
              <a:t>Old suggestions that some autoimmune/inflammatory diseases (SLE, ulcerative colitis) are Th2-mediated are likely incorrect </a:t>
            </a:r>
            <a:endParaRPr lang="en-US" sz="2400" b="1" dirty="0">
              <a:latin typeface="Comic Sans MS" pitchFamily="26" charset="0"/>
              <a:ea typeface="ＭＳ Ｐゴシック" pitchFamily="26" charset="-128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latin typeface="Comic Sans MS" pitchFamily="2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706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Therapeutic targeting of subset-specific cytokines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267" y="1667932"/>
            <a:ext cx="8229600" cy="4525963"/>
          </a:xfrm>
        </p:spPr>
        <p:txBody>
          <a:bodyPr/>
          <a:lstStyle/>
          <a:p>
            <a:r>
              <a:rPr lang="en-US" sz="2800" b="1" dirty="0">
                <a:latin typeface="Comic Sans MS"/>
                <a:cs typeface="Comic Sans MS"/>
              </a:rPr>
              <a:t>Antibodies that block IL-17 and IL-17R are very effective in psoriasis </a:t>
            </a:r>
          </a:p>
          <a:p>
            <a:pPr lvl="1"/>
            <a:r>
              <a:rPr lang="en-US" sz="2400" b="1" dirty="0">
                <a:latin typeface="Comic Sans MS"/>
                <a:cs typeface="Comic Sans MS"/>
              </a:rPr>
              <a:t>May make </a:t>
            </a:r>
            <a:r>
              <a:rPr lang="en-US" sz="2400" b="1" dirty="0" err="1">
                <a:latin typeface="Comic Sans MS"/>
                <a:cs typeface="Comic Sans MS"/>
              </a:rPr>
              <a:t>Crohn’s</a:t>
            </a:r>
            <a:r>
              <a:rPr lang="en-US" sz="2400" b="1" dirty="0">
                <a:latin typeface="Comic Sans MS"/>
                <a:cs typeface="Comic Sans MS"/>
              </a:rPr>
              <a:t> disease worse</a:t>
            </a:r>
          </a:p>
          <a:p>
            <a:endParaRPr lang="en-US" sz="2800" b="1" dirty="0">
              <a:latin typeface="Comic Sans MS"/>
              <a:cs typeface="Comic Sans MS"/>
            </a:endParaRPr>
          </a:p>
          <a:p>
            <a:r>
              <a:rPr lang="en-US" sz="2800" b="1" dirty="0">
                <a:latin typeface="Comic Sans MS"/>
                <a:cs typeface="Comic Sans MS"/>
              </a:rPr>
              <a:t>Antibody (anti-p40) that inhibits development of Th1 and Th17 cells is effective in IBD, psoriasis </a:t>
            </a:r>
          </a:p>
          <a:p>
            <a:endParaRPr lang="en-US" sz="2800" b="1" dirty="0">
              <a:latin typeface="Comic Sans MS"/>
              <a:cs typeface="Comic Sans MS"/>
            </a:endParaRPr>
          </a:p>
          <a:p>
            <a:r>
              <a:rPr lang="en-US" sz="2800" b="1" dirty="0">
                <a:latin typeface="Comic Sans MS"/>
                <a:cs typeface="Comic Sans MS"/>
              </a:rPr>
              <a:t>Anti-IL-13 is effective in asthma patients who have a strong Th2 signature </a:t>
            </a:r>
          </a:p>
          <a:p>
            <a:pPr marL="457200" lvl="1" indent="0">
              <a:buNone/>
            </a:pPr>
            <a:endParaRPr lang="en-US" sz="2400" b="1" dirty="0">
              <a:latin typeface="Comic Sans MS"/>
              <a:cs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6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56238" y="768635"/>
            <a:ext cx="5650270" cy="5940629"/>
            <a:chOff x="1709855" y="609609"/>
            <a:chExt cx="5650270" cy="5940629"/>
          </a:xfrm>
        </p:grpSpPr>
        <p:grpSp>
          <p:nvGrpSpPr>
            <p:cNvPr id="5" name="Group 4"/>
            <p:cNvGrpSpPr/>
            <p:nvPr/>
          </p:nvGrpSpPr>
          <p:grpSpPr>
            <a:xfrm>
              <a:off x="1709856" y="766260"/>
              <a:ext cx="5650269" cy="5783978"/>
              <a:chOff x="1355838" y="626855"/>
              <a:chExt cx="6515100" cy="6371328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44"/>
              <a:stretch/>
            </p:blipFill>
            <p:spPr bwMode="auto">
              <a:xfrm>
                <a:off x="1355838" y="2952481"/>
                <a:ext cx="6324600" cy="2223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64"/>
              <a:stretch/>
            </p:blipFill>
            <p:spPr bwMode="auto">
              <a:xfrm>
                <a:off x="1355838" y="626855"/>
                <a:ext cx="6311900" cy="2286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14"/>
              <a:stretch/>
            </p:blipFill>
            <p:spPr bwMode="auto">
              <a:xfrm>
                <a:off x="1355838" y="5280338"/>
                <a:ext cx="6515100" cy="1717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Oval 5"/>
            <p:cNvSpPr/>
            <p:nvPr/>
          </p:nvSpPr>
          <p:spPr>
            <a:xfrm>
              <a:off x="1709855" y="609609"/>
              <a:ext cx="376521" cy="3133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98636" y="1599846"/>
            <a:ext cx="714778" cy="403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8636" y="3618038"/>
            <a:ext cx="714778" cy="403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10788" y="2978126"/>
            <a:ext cx="5518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2150" y="5044995"/>
            <a:ext cx="5518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45985" y="4869174"/>
            <a:ext cx="470866" cy="428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8636" y="5727795"/>
            <a:ext cx="714778" cy="403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Th17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8879" y="0"/>
            <a:ext cx="7238199" cy="83096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omic Sans MS"/>
                <a:cs typeface="Comic Sans MS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subset response is designed to combat different types of pathogens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28132" y="2963333"/>
            <a:ext cx="8128001" cy="3894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9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4D16-DCB3-ED47-95BC-29FEE7376F04}" type="slidenum">
              <a:rPr lang="en-US"/>
              <a:pPr/>
              <a:t>2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0906"/>
                </a:solidFill>
                <a:latin typeface="Comic Sans MS" pitchFamily="26" charset="0"/>
              </a:rPr>
              <a:t>Lecture outline</a:t>
            </a: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93725" y="1566333"/>
            <a:ext cx="8229600" cy="4525963"/>
          </a:xfrm>
          <a:noFill/>
          <a:ln/>
        </p:spPr>
        <p:txBody>
          <a:bodyPr/>
          <a:lstStyle/>
          <a:p>
            <a:endParaRPr lang="en-US" sz="2800" b="1" dirty="0">
              <a:latin typeface="Comic Sans MS" pitchFamily="26" charset="0"/>
            </a:endParaRPr>
          </a:p>
          <a:p>
            <a:r>
              <a:rPr lang="en-US" sz="2800" b="1" dirty="0">
                <a:latin typeface="Comic Sans MS" pitchFamily="26" charset="0"/>
              </a:rPr>
              <a:t>Subsets of CD4+ T cells: definitions, functions, development </a:t>
            </a:r>
          </a:p>
          <a:p>
            <a:endParaRPr lang="en-US" sz="2800" b="1" dirty="0">
              <a:latin typeface="Comic Sans MS" pitchFamily="26" charset="0"/>
            </a:endParaRPr>
          </a:p>
          <a:p>
            <a:r>
              <a:rPr lang="en-US" sz="2800" b="1" dirty="0">
                <a:latin typeface="Comic Sans MS" pitchFamily="26" charset="0"/>
              </a:rPr>
              <a:t>Role of T cell subsets in disease </a:t>
            </a:r>
          </a:p>
          <a:p>
            <a:endParaRPr lang="en-US" sz="2800" b="1" dirty="0">
              <a:latin typeface="Comic Sans MS" pitchFamily="26" charset="0"/>
            </a:endParaRPr>
          </a:p>
          <a:p>
            <a:r>
              <a:rPr lang="en-US" sz="2800" b="1" dirty="0">
                <a:latin typeface="Comic Sans MS" pitchFamily="26" charset="0"/>
              </a:rPr>
              <a:t>Therapeutic strategies targeting subset-specific cytokines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56238" y="768635"/>
            <a:ext cx="5650270" cy="5940629"/>
            <a:chOff x="1709855" y="609609"/>
            <a:chExt cx="5650270" cy="5940629"/>
          </a:xfrm>
        </p:grpSpPr>
        <p:grpSp>
          <p:nvGrpSpPr>
            <p:cNvPr id="5" name="Group 4"/>
            <p:cNvGrpSpPr/>
            <p:nvPr/>
          </p:nvGrpSpPr>
          <p:grpSpPr>
            <a:xfrm>
              <a:off x="1709856" y="766260"/>
              <a:ext cx="5650269" cy="5783978"/>
              <a:chOff x="1355838" y="626855"/>
              <a:chExt cx="6515100" cy="6371328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44"/>
              <a:stretch/>
            </p:blipFill>
            <p:spPr bwMode="auto">
              <a:xfrm>
                <a:off x="1355838" y="2952481"/>
                <a:ext cx="6324600" cy="2223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64"/>
              <a:stretch/>
            </p:blipFill>
            <p:spPr bwMode="auto">
              <a:xfrm>
                <a:off x="1355838" y="626855"/>
                <a:ext cx="6311900" cy="2286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14"/>
              <a:stretch/>
            </p:blipFill>
            <p:spPr bwMode="auto">
              <a:xfrm>
                <a:off x="1355838" y="5280338"/>
                <a:ext cx="6515100" cy="1717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Oval 5"/>
            <p:cNvSpPr/>
            <p:nvPr/>
          </p:nvSpPr>
          <p:spPr>
            <a:xfrm>
              <a:off x="1709855" y="609609"/>
              <a:ext cx="376521" cy="3133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98636" y="1599846"/>
            <a:ext cx="714778" cy="403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8636" y="3618038"/>
            <a:ext cx="714778" cy="403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10788" y="2978126"/>
            <a:ext cx="5518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2150" y="5044995"/>
            <a:ext cx="5518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45985" y="4869174"/>
            <a:ext cx="470866" cy="428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8636" y="5727795"/>
            <a:ext cx="714778" cy="403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Th17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37067" y="5029200"/>
            <a:ext cx="8314266" cy="1828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Arial" pitchFamily="26" charset="0"/>
              <a:cs typeface="Arial" pitchFamily="2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8879" y="0"/>
            <a:ext cx="7238199" cy="83096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omic Sans MS"/>
                <a:cs typeface="Comic Sans MS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subset response is designed to combat different types of pathogens </a:t>
            </a:r>
          </a:p>
        </p:txBody>
      </p:sp>
    </p:spTree>
    <p:extLst>
      <p:ext uri="{BB962C8B-B14F-4D97-AF65-F5344CB8AC3E}">
        <p14:creationId xmlns:p14="http://schemas.microsoft.com/office/powerpoint/2010/main" val="2101069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8174038" y="0"/>
            <a:ext cx="9699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 smtClean="0">
                <a:solidFill>
                  <a:schemeClr val="tx1"/>
                </a:solidFill>
                <a:latin typeface="Comic Sans MS" pitchFamily="26" charset="0"/>
                <a:ea typeface="Arial" pitchFamily="26" charset="0"/>
                <a:cs typeface="Arial" pitchFamily="2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5pPr>
            <a:lvl6pPr marL="22860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6pPr>
            <a:lvl7pPr marL="27432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7pPr>
            <a:lvl8pPr marL="32004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8pPr>
            <a:lvl9pPr marL="36576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9pPr>
          </a:lstStyle>
          <a:p>
            <a:fld id="{B3BE7DD8-36AB-1F46-9499-91F9CC5F9FCA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56238" y="768635"/>
            <a:ext cx="5650270" cy="5940629"/>
            <a:chOff x="1709855" y="609609"/>
            <a:chExt cx="5650270" cy="5940629"/>
          </a:xfrm>
        </p:grpSpPr>
        <p:grpSp>
          <p:nvGrpSpPr>
            <p:cNvPr id="5" name="Group 4"/>
            <p:cNvGrpSpPr/>
            <p:nvPr/>
          </p:nvGrpSpPr>
          <p:grpSpPr>
            <a:xfrm>
              <a:off x="1709856" y="766260"/>
              <a:ext cx="5650269" cy="5783978"/>
              <a:chOff x="1355838" y="626855"/>
              <a:chExt cx="6515100" cy="6371328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44"/>
              <a:stretch/>
            </p:blipFill>
            <p:spPr bwMode="auto">
              <a:xfrm>
                <a:off x="1355838" y="2952481"/>
                <a:ext cx="6324600" cy="2223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64"/>
              <a:stretch/>
            </p:blipFill>
            <p:spPr bwMode="auto">
              <a:xfrm>
                <a:off x="1355838" y="626855"/>
                <a:ext cx="6311900" cy="2286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14"/>
              <a:stretch/>
            </p:blipFill>
            <p:spPr bwMode="auto">
              <a:xfrm>
                <a:off x="1355838" y="5280338"/>
                <a:ext cx="6515100" cy="1717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Oval 5"/>
            <p:cNvSpPr/>
            <p:nvPr/>
          </p:nvSpPr>
          <p:spPr>
            <a:xfrm>
              <a:off x="1709855" y="609609"/>
              <a:ext cx="376521" cy="3133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98636" y="1599846"/>
            <a:ext cx="714778" cy="403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8636" y="3618038"/>
            <a:ext cx="714778" cy="403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10788" y="2978126"/>
            <a:ext cx="5518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2150" y="5044995"/>
            <a:ext cx="5518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45985" y="4869174"/>
            <a:ext cx="470866" cy="428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8023" y="5727795"/>
            <a:ext cx="725391" cy="403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Th</a:t>
            </a:r>
            <a:r>
              <a:rPr lang="tr-TR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879" y="0"/>
            <a:ext cx="7238199" cy="830968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omic Sans MS"/>
                <a:cs typeface="Comic Sans MS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 subset response is designed to combat different types of pathogens </a:t>
            </a:r>
          </a:p>
        </p:txBody>
      </p:sp>
    </p:spTree>
    <p:extLst>
      <p:ext uri="{BB962C8B-B14F-4D97-AF65-F5344CB8AC3E}">
        <p14:creationId xmlns:p14="http://schemas.microsoft.com/office/powerpoint/2010/main" val="351480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Influence of the </a:t>
            </a:r>
            <a:r>
              <a:rPr lang="en-US" sz="3200" b="1" dirty="0" err="1">
                <a:solidFill>
                  <a:srgbClr val="FF0000"/>
                </a:solidFill>
                <a:latin typeface="Comic Sans MS"/>
                <a:cs typeface="Comic Sans MS"/>
              </a:rPr>
              <a:t>microbiome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 on T cell subset development</a:t>
            </a:r>
            <a:b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</a:b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29267"/>
            <a:ext cx="8229600" cy="4525963"/>
          </a:xfrm>
        </p:spPr>
        <p:txBody>
          <a:bodyPr/>
          <a:lstStyle/>
          <a:p>
            <a:r>
              <a:rPr lang="en-US" sz="2400" b="1" dirty="0">
                <a:latin typeface="Comic Sans MS"/>
                <a:cs typeface="Comic Sans MS"/>
              </a:rPr>
              <a:t>Components of the gut flora differentially affect the proportion of functionally distinct subsets of T cells in both the intestine and other tissues. </a:t>
            </a:r>
          </a:p>
          <a:p>
            <a:r>
              <a:rPr lang="en-US" sz="2400" b="1" dirty="0">
                <a:latin typeface="Comic Sans MS"/>
                <a:cs typeface="Comic Sans MS"/>
              </a:rPr>
              <a:t>Individual species of bacteria influence differentiation of T cell subsets, particularly Th17 cells and </a:t>
            </a:r>
            <a:r>
              <a:rPr lang="en-US" sz="2400" b="1" dirty="0" err="1">
                <a:latin typeface="Comic Sans MS"/>
                <a:cs typeface="Comic Sans MS"/>
              </a:rPr>
              <a:t>Treg</a:t>
            </a:r>
            <a:r>
              <a:rPr lang="en-US" sz="2400" b="1" dirty="0">
                <a:latin typeface="Comic Sans MS"/>
                <a:cs typeface="Comic Sans MS"/>
              </a:rPr>
              <a:t> cells.</a:t>
            </a:r>
          </a:p>
          <a:p>
            <a:r>
              <a:rPr lang="en-US" sz="2400" b="1" dirty="0">
                <a:latin typeface="Comic Sans MS"/>
                <a:cs typeface="Comic Sans MS"/>
              </a:rPr>
              <a:t>The presence of a single species of bacteria in gut (e.g. SFB) can affect susceptibility to autoimmune disease manifest in other tissues ( e.g. joints).</a:t>
            </a:r>
          </a:p>
          <a:p>
            <a:endParaRPr lang="en-US" sz="2400" b="1" dirty="0"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3" descr="C:\Users\Andrew\Documents\FOCIS\Education Committee\Advanced Course 2013\nihms257793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64" y="4927600"/>
            <a:ext cx="2738696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73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81630"/>
          </a:xfrm>
        </p:spPr>
        <p:txBody>
          <a:bodyPr/>
          <a:lstStyle/>
          <a:p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</a:rPr>
              <a:t>Helper T cell subsets: unresolved questions </a:t>
            </a:r>
            <a:br>
              <a:rPr lang="en-US" sz="3200" b="1" dirty="0">
                <a:solidFill>
                  <a:srgbClr val="FF0603"/>
                </a:solidFill>
                <a:latin typeface="Comic Sans MS" pitchFamily="26" charset="0"/>
              </a:rPr>
            </a:b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72066"/>
            <a:ext cx="8229600" cy="5054601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sz="2400" b="1" dirty="0">
              <a:latin typeface="Comic Sans MS" pitchFamily="26" charset="0"/>
            </a:endParaRPr>
          </a:p>
          <a:p>
            <a:pPr marL="342900" lvl="1" indent="-342900">
              <a:buFontTx/>
              <a:buChar char="•"/>
            </a:pPr>
            <a:r>
              <a:rPr lang="en-US" b="1" dirty="0">
                <a:latin typeface="Comic Sans MS" pitchFamily="26" charset="0"/>
              </a:rPr>
              <a:t>What is the significance of cells that produce various mixtures of cytokines or limited sets of cytokines? </a:t>
            </a:r>
          </a:p>
          <a:p>
            <a:pPr marL="742950" lvl="2" indent="-342900"/>
            <a:r>
              <a:rPr lang="en-US" b="1" dirty="0">
                <a:latin typeface="Comic Sans MS" pitchFamily="26" charset="0"/>
              </a:rPr>
              <a:t>Th17 cells that make </a:t>
            </a:r>
            <a:r>
              <a:rPr lang="en-US" b="1" dirty="0" err="1">
                <a:latin typeface="Comic Sans MS" pitchFamily="26" charset="0"/>
              </a:rPr>
              <a:t>IFN</a:t>
            </a:r>
            <a:r>
              <a:rPr lang="en-US" b="1" dirty="0" err="1">
                <a:latin typeface="Symbol" charset="2"/>
                <a:cs typeface="Symbol" charset="2"/>
              </a:rPr>
              <a:t>g</a:t>
            </a:r>
            <a:r>
              <a:rPr lang="en-US" b="1" dirty="0">
                <a:latin typeface="Comic Sans MS" pitchFamily="26" charset="0"/>
                <a:cs typeface="Symbol" charset="2"/>
              </a:rPr>
              <a:t>? </a:t>
            </a:r>
            <a:endParaRPr lang="en-US" b="1" dirty="0">
              <a:latin typeface="Comic Sans MS" pitchFamily="26" charset="0"/>
            </a:endParaRPr>
          </a:p>
          <a:p>
            <a:pPr marL="742950" lvl="2" indent="-342900"/>
            <a:r>
              <a:rPr lang="en-US" b="1" dirty="0">
                <a:latin typeface="Comic Sans MS" pitchFamily="26" charset="0"/>
              </a:rPr>
              <a:t>Th9, Th22, </a:t>
            </a:r>
            <a:r>
              <a:rPr lang="en-US" b="1" dirty="0" err="1">
                <a:latin typeface="Comic Sans MS" pitchFamily="26" charset="0"/>
              </a:rPr>
              <a:t>etc</a:t>
            </a:r>
            <a:r>
              <a:rPr lang="en-US" b="1" dirty="0">
                <a:latin typeface="Comic Sans MS" pitchFamily="26" charset="0"/>
              </a:rPr>
              <a:t>? </a:t>
            </a:r>
          </a:p>
          <a:p>
            <a:pPr marL="342900" lvl="1" indent="-342900">
              <a:buFontTx/>
              <a:buChar char="•"/>
            </a:pPr>
            <a:endParaRPr lang="en-US" sz="2400" b="1" dirty="0">
              <a:latin typeface="Comic Sans MS" pitchFamily="26" charset="0"/>
            </a:endParaRPr>
          </a:p>
          <a:p>
            <a:pPr marL="342900" lvl="1" indent="-342900">
              <a:buFontTx/>
              <a:buChar char="•"/>
            </a:pPr>
            <a:r>
              <a:rPr lang="en-US" b="1" dirty="0">
                <a:latin typeface="Comic Sans MS" pitchFamily="26" charset="0"/>
              </a:rPr>
              <a:t>How stable or plastic are these subsets? </a:t>
            </a:r>
          </a:p>
          <a:p>
            <a:pPr marL="342900" lvl="1" indent="-342900">
              <a:buFontTx/>
              <a:buChar char="•"/>
            </a:pPr>
            <a:endParaRPr lang="en-US" b="1" dirty="0">
              <a:latin typeface="Comic Sans MS" pitchFamily="26" charset="0"/>
            </a:endParaRPr>
          </a:p>
          <a:p>
            <a:pPr marL="342900" lvl="1" indent="-342900">
              <a:buFontTx/>
              <a:buChar char="•"/>
            </a:pPr>
            <a:r>
              <a:rPr lang="en-US" b="1" dirty="0">
                <a:latin typeface="Comic Sans MS" pitchFamily="26" charset="0"/>
              </a:rPr>
              <a:t>Cross-regulation of subsets: how do different populations affect one another? </a:t>
            </a:r>
          </a:p>
          <a:p>
            <a:pPr marL="342900" lvl="1" indent="-342900">
              <a:buNone/>
            </a:pPr>
            <a:r>
              <a:rPr lang="en-US" sz="2400" b="1" dirty="0">
                <a:latin typeface="Comic Sans MS" pitchFamily="26" charset="0"/>
              </a:rPr>
              <a:t> </a:t>
            </a:r>
          </a:p>
          <a:p>
            <a:endParaRPr lang="en-US" sz="2800" b="1" dirty="0">
              <a:latin typeface="Comic Sans MS"/>
              <a:cs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2759" y="632585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26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Memory T cell heterogeneity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542335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26" charset="-128"/>
              </a:defRPr>
            </a:lvl9pPr>
          </a:lstStyle>
          <a:p>
            <a:r>
              <a:rPr lang="en-US" sz="2800" b="1" dirty="0">
                <a:latin typeface="Comic Sans MS"/>
                <a:cs typeface="Comic Sans MS"/>
              </a:rPr>
              <a:t>Central memory T cells </a:t>
            </a:r>
          </a:p>
          <a:p>
            <a:pPr lvl="1"/>
            <a:r>
              <a:rPr lang="en-US" sz="2400" b="1" dirty="0">
                <a:latin typeface="Comic Sans MS"/>
                <a:cs typeface="Comic Sans MS"/>
              </a:rPr>
              <a:t>Live in lymphoid organs, proliferate in response to antigen </a:t>
            </a:r>
            <a:r>
              <a:rPr lang="en-US" sz="2400" b="1" dirty="0">
                <a:latin typeface="Comic Sans MS"/>
                <a:cs typeface="Comic Sans MS"/>
                <a:sym typeface="Wingdings"/>
              </a:rPr>
              <a:t> provides pool of effector cells for secondary response</a:t>
            </a:r>
            <a:endParaRPr lang="en-US" sz="2400" b="1" dirty="0">
              <a:latin typeface="Comic Sans MS"/>
              <a:cs typeface="Comic Sans MS"/>
            </a:endParaRPr>
          </a:p>
          <a:p>
            <a:endParaRPr lang="en-US" sz="2800" b="1" dirty="0">
              <a:latin typeface="Comic Sans MS"/>
              <a:cs typeface="Comic Sans MS"/>
            </a:endParaRPr>
          </a:p>
          <a:p>
            <a:r>
              <a:rPr lang="en-US" sz="2800" b="1" dirty="0">
                <a:latin typeface="Comic Sans MS"/>
                <a:cs typeface="Comic Sans MS"/>
              </a:rPr>
              <a:t>Effector memory T cells </a:t>
            </a:r>
          </a:p>
          <a:p>
            <a:pPr lvl="1"/>
            <a:r>
              <a:rPr lang="en-US" sz="2400" b="1" dirty="0">
                <a:latin typeface="Comic Sans MS"/>
                <a:cs typeface="Comic Sans MS"/>
              </a:rPr>
              <a:t>Present in tissues, rapid effector response</a:t>
            </a:r>
          </a:p>
          <a:p>
            <a:endParaRPr lang="en-US" sz="2800" b="1" dirty="0">
              <a:latin typeface="Comic Sans MS"/>
              <a:cs typeface="Comic Sans MS"/>
            </a:endParaRPr>
          </a:p>
          <a:p>
            <a:r>
              <a:rPr lang="en-US" sz="2800" b="1" dirty="0">
                <a:latin typeface="Comic Sans MS"/>
                <a:cs typeface="Comic Sans MS"/>
              </a:rPr>
              <a:t>Tissue-resident memory T cells (</a:t>
            </a:r>
            <a:r>
              <a:rPr lang="en-US" sz="2800" b="1" dirty="0" err="1">
                <a:latin typeface="Comic Sans MS"/>
                <a:cs typeface="Comic Sans MS"/>
              </a:rPr>
              <a:t>Trm</a:t>
            </a:r>
            <a:r>
              <a:rPr lang="en-US" sz="2800" b="1" dirty="0">
                <a:latin typeface="Comic Sans MS"/>
                <a:cs typeface="Comic Sans MS"/>
              </a:rPr>
              <a:t>) </a:t>
            </a:r>
          </a:p>
          <a:p>
            <a:pPr lvl="1"/>
            <a:r>
              <a:rPr lang="en-US" sz="2400" b="1" dirty="0">
                <a:latin typeface="Comic Sans MS"/>
                <a:cs typeface="Comic Sans MS"/>
              </a:rPr>
              <a:t>Long-lived in tissues </a:t>
            </a:r>
          </a:p>
        </p:txBody>
      </p:sp>
    </p:spTree>
    <p:extLst>
      <p:ext uri="{BB962C8B-B14F-4D97-AF65-F5344CB8AC3E}">
        <p14:creationId xmlns:p14="http://schemas.microsoft.com/office/powerpoint/2010/main" val="99388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FEF9A-54A8-FD4A-901E-C61E32E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068E-FA6C-C640-8BA1-346CB0709E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4444A18-98AC-1942-BD6E-31553D5E5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>
                <a:solidFill>
                  <a:srgbClr val="FF0603"/>
                </a:solidFill>
                <a:latin typeface="Comic Sans MS" pitchFamily="26" charset="0"/>
              </a:rPr>
              <a:t>Discovery of Th1 and Th2 subsets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49E79F-6304-A94B-831C-74698B4C0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2999"/>
            <a:ext cx="7848600" cy="5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omic Sans MS" pitchFamily="26" charset="0"/>
              </a:rPr>
              <a:t>Hypothesis: CD4+ T cells consist of subpopulations that mediate different types of immune responses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omic Sans MS" pitchFamily="26" charset="0"/>
              </a:rPr>
              <a:t>Identification of mouse CD4+ Th1, Th2 cells that produce distinct cytokines 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omic Sans MS" pitchFamily="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1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9DB06A6-05D2-E342-A25B-C3953B50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0"/>
            <a:ext cx="969962" cy="322263"/>
          </a:xfrm>
        </p:spPr>
        <p:txBody>
          <a:bodyPr/>
          <a:lstStyle/>
          <a:p>
            <a:fld id="{B3BE7DD8-36AB-1F46-9499-91F9CC5F9F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2133C81-C674-AD49-8284-74B37DB374A0}"/>
              </a:ext>
            </a:extLst>
          </p:cNvPr>
          <p:cNvSpPr txBox="1">
            <a:spLocks/>
          </p:cNvSpPr>
          <p:nvPr/>
        </p:nvSpPr>
        <p:spPr bwMode="auto">
          <a:xfrm>
            <a:off x="8174038" y="0"/>
            <a:ext cx="9699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 smtClean="0">
                <a:solidFill>
                  <a:schemeClr val="tx1"/>
                </a:solidFill>
                <a:latin typeface="Comic Sans MS" pitchFamily="26" charset="0"/>
                <a:ea typeface="Arial" pitchFamily="26" charset="0"/>
                <a:cs typeface="Arial" pitchFamily="2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5pPr>
            <a:lvl6pPr marL="22860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6pPr>
            <a:lvl7pPr marL="27432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7pPr>
            <a:lvl8pPr marL="32004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8pPr>
            <a:lvl9pPr marL="36576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9pPr>
          </a:lstStyle>
          <a:p>
            <a:fld id="{7F6C068E-FA6C-C640-8BA1-346CB0709E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EEF54F2-14C0-524D-A691-A0ACA8EEA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65263"/>
            <a:ext cx="7848600" cy="493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omic Sans MS" pitchFamily="26" charset="0"/>
              </a:rPr>
              <a:t>Hypothesis: CD4+ T cells consist of subpopulations that mediate different types of immune responses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omic Sans MS" pitchFamily="26" charset="0"/>
              </a:rPr>
              <a:t>Identification of mouse CD4+ Th1, Th2 cells that produce distinct cytokines 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omic Sans MS" pitchFamily="26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kern="0" dirty="0">
                <a:latin typeface="Comic Sans MS" charset="0"/>
              </a:rPr>
              <a:t>Inflammatory diseases (mouse models) thought to be caused by Th1 cells were not prevented by eliminating Th1 cells or their cytokines  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latin typeface="Comic Sans MS" charset="0"/>
              </a:rPr>
              <a:t>Discovery of Th17 subset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7316F5D-2DF2-A648-9348-46AC4925F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rgbClr val="FF0603"/>
                </a:solidFill>
                <a:latin typeface="Comic Sans MS" pitchFamily="26" charset="0"/>
              </a:rPr>
              <a:t>Discovery of helper T cell subsets </a:t>
            </a:r>
          </a:p>
        </p:txBody>
      </p:sp>
    </p:spTree>
    <p:extLst>
      <p:ext uri="{BB962C8B-B14F-4D97-AF65-F5344CB8AC3E}">
        <p14:creationId xmlns:p14="http://schemas.microsoft.com/office/powerpoint/2010/main" val="406871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4038" y="0"/>
            <a:ext cx="969962" cy="322263"/>
          </a:xfrm>
        </p:spPr>
        <p:txBody>
          <a:bodyPr/>
          <a:lstStyle/>
          <a:p>
            <a:fld id="{B3BE7DD8-36AB-1F46-9499-91F9CC5F9FC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025">
            <a:off x="80511" y="3408852"/>
            <a:ext cx="1062096" cy="20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Abgerundetes Rechteck 72"/>
          <p:cNvSpPr/>
          <p:nvPr/>
        </p:nvSpPr>
        <p:spPr>
          <a:xfrm>
            <a:off x="1647707" y="4756900"/>
            <a:ext cx="2445227" cy="1368000"/>
          </a:xfrm>
          <a:prstGeom prst="roundRect">
            <a:avLst>
              <a:gd name="adj" fmla="val 99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de-DE" sz="18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125" name="Abgerundetes Rechteck 71"/>
          <p:cNvSpPr/>
          <p:nvPr/>
        </p:nvSpPr>
        <p:spPr>
          <a:xfrm>
            <a:off x="1647708" y="3179363"/>
            <a:ext cx="2445226" cy="1368000"/>
          </a:xfrm>
          <a:prstGeom prst="roundRect">
            <a:avLst>
              <a:gd name="adj" fmla="val 88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de-DE" sz="1800" b="1" dirty="0">
                <a:solidFill>
                  <a:srgbClr val="404040"/>
                </a:solidFill>
                <a:latin typeface="Calibri"/>
                <a:cs typeface="Calibri"/>
              </a:rPr>
              <a:t>Th2</a:t>
            </a:r>
          </a:p>
        </p:txBody>
      </p:sp>
      <p:sp>
        <p:nvSpPr>
          <p:cNvPr id="126" name="Abgerundetes Rechteck 48"/>
          <p:cNvSpPr/>
          <p:nvPr/>
        </p:nvSpPr>
        <p:spPr>
          <a:xfrm>
            <a:off x="1647707" y="1588396"/>
            <a:ext cx="2440839" cy="1368505"/>
          </a:xfrm>
          <a:prstGeom prst="roundRect">
            <a:avLst>
              <a:gd name="adj" fmla="val 99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de-DE" sz="18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grpSp>
        <p:nvGrpSpPr>
          <p:cNvPr id="127" name="Gruppieren 20"/>
          <p:cNvGrpSpPr/>
          <p:nvPr/>
        </p:nvGrpSpPr>
        <p:grpSpPr>
          <a:xfrm>
            <a:off x="2464147" y="2029623"/>
            <a:ext cx="677647" cy="677087"/>
            <a:chOff x="3396029" y="2103713"/>
            <a:chExt cx="677647" cy="677087"/>
          </a:xfrm>
        </p:grpSpPr>
        <p:sp>
          <p:nvSpPr>
            <p:cNvPr id="128" name="Ellipse 38"/>
            <p:cNvSpPr/>
            <p:nvPr/>
          </p:nvSpPr>
          <p:spPr>
            <a:xfrm>
              <a:off x="3396029" y="2103713"/>
              <a:ext cx="677647" cy="677087"/>
            </a:xfrm>
            <a:prstGeom prst="ellipse">
              <a:avLst/>
            </a:prstGeom>
            <a:gradFill flip="none" rotWithShape="1">
              <a:gsLst>
                <a:gs pos="50000">
                  <a:schemeClr val="accent5">
                    <a:lumMod val="40000"/>
                    <a:lumOff val="60000"/>
                  </a:schemeClr>
                </a:gs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>
                <a:latin typeface="Calibri"/>
                <a:cs typeface="Calibri"/>
              </a:endParaRPr>
            </a:p>
          </p:txBody>
        </p:sp>
        <p:sp>
          <p:nvSpPr>
            <p:cNvPr id="129" name="Ellipse 39"/>
            <p:cNvSpPr/>
            <p:nvPr/>
          </p:nvSpPr>
          <p:spPr>
            <a:xfrm>
              <a:off x="3501620" y="2209217"/>
              <a:ext cx="466463" cy="46607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baseline="-25000" dirty="0">
                <a:latin typeface="Calibri"/>
                <a:cs typeface="Calibri"/>
              </a:endParaRPr>
            </a:p>
          </p:txBody>
        </p:sp>
      </p:grpSp>
      <p:grpSp>
        <p:nvGrpSpPr>
          <p:cNvPr id="130" name="Gruppieren 13"/>
          <p:cNvGrpSpPr/>
          <p:nvPr/>
        </p:nvGrpSpPr>
        <p:grpSpPr>
          <a:xfrm>
            <a:off x="3045058" y="2113169"/>
            <a:ext cx="1007272" cy="408623"/>
            <a:chOff x="4112407" y="2221126"/>
            <a:chExt cx="1007272" cy="408623"/>
          </a:xfrm>
        </p:grpSpPr>
        <p:sp>
          <p:nvSpPr>
            <p:cNvPr id="131" name="Ellipse 41"/>
            <p:cNvSpPr/>
            <p:nvPr/>
          </p:nvSpPr>
          <p:spPr>
            <a:xfrm>
              <a:off x="4112407" y="2371837"/>
              <a:ext cx="105917" cy="10583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32" name="Ellipse 42"/>
            <p:cNvSpPr/>
            <p:nvPr/>
          </p:nvSpPr>
          <p:spPr>
            <a:xfrm>
              <a:off x="4293856" y="2371835"/>
              <a:ext cx="105917" cy="10583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33" name="Abgerundetes Rechteck 47"/>
            <p:cNvSpPr/>
            <p:nvPr/>
          </p:nvSpPr>
          <p:spPr>
            <a:xfrm>
              <a:off x="4374184" y="2221126"/>
              <a:ext cx="745495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r>
                <a:rPr lang="en-US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IFN-</a:t>
              </a:r>
              <a:r>
                <a:rPr lang="el-GR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γ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4" name="Ellipse 15"/>
          <p:cNvSpPr/>
          <p:nvPr/>
        </p:nvSpPr>
        <p:spPr>
          <a:xfrm>
            <a:off x="2375011" y="3621582"/>
            <a:ext cx="677262" cy="677262"/>
          </a:xfrm>
          <a:prstGeom prst="ellipse">
            <a:avLst/>
          </a:prstGeom>
          <a:gradFill flip="none" rotWithShape="1">
            <a:gsLst>
              <a:gs pos="50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35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Calibri"/>
              <a:cs typeface="Calibri"/>
            </a:endParaRPr>
          </a:p>
        </p:txBody>
      </p:sp>
      <p:sp>
        <p:nvSpPr>
          <p:cNvPr id="135" name="Ellipse 16"/>
          <p:cNvSpPr/>
          <p:nvPr/>
        </p:nvSpPr>
        <p:spPr>
          <a:xfrm>
            <a:off x="2480542" y="3727113"/>
            <a:ext cx="466198" cy="4661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baseline="-25000" dirty="0">
              <a:latin typeface="Calibri"/>
              <a:cs typeface="Calibri"/>
            </a:endParaRPr>
          </a:p>
        </p:txBody>
      </p:sp>
      <p:sp>
        <p:nvSpPr>
          <p:cNvPr id="136" name="Ellipse 23"/>
          <p:cNvSpPr/>
          <p:nvPr/>
        </p:nvSpPr>
        <p:spPr>
          <a:xfrm>
            <a:off x="2375009" y="5209201"/>
            <a:ext cx="675554" cy="675555"/>
          </a:xfrm>
          <a:prstGeom prst="ellipse">
            <a:avLst/>
          </a:prstGeom>
          <a:gradFill flip="none" rotWithShape="1">
            <a:gsLst>
              <a:gs pos="50000">
                <a:schemeClr val="bg2">
                  <a:lumMod val="75000"/>
                </a:schemeClr>
              </a:gs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</a:gsLst>
            <a:lin ang="135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Calibri"/>
              <a:cs typeface="Calibri"/>
            </a:endParaRPr>
          </a:p>
        </p:txBody>
      </p:sp>
      <p:sp>
        <p:nvSpPr>
          <p:cNvPr id="137" name="Ellipse 24"/>
          <p:cNvSpPr/>
          <p:nvPr/>
        </p:nvSpPr>
        <p:spPr>
          <a:xfrm>
            <a:off x="2480274" y="5314467"/>
            <a:ext cx="465023" cy="46502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baseline="-25000" dirty="0">
              <a:latin typeface="Calibri"/>
              <a:cs typeface="Calibri"/>
            </a:endParaRPr>
          </a:p>
        </p:txBody>
      </p:sp>
      <p:sp>
        <p:nvSpPr>
          <p:cNvPr id="138" name="Abgerundetes Rechteck 70"/>
          <p:cNvSpPr/>
          <p:nvPr/>
        </p:nvSpPr>
        <p:spPr>
          <a:xfrm>
            <a:off x="3345354" y="5184619"/>
            <a:ext cx="743192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r>
              <a:rPr lang="de-CH" altLang="de-DE" sz="1800" dirty="0">
                <a:solidFill>
                  <a:srgbClr val="404040"/>
                </a:solidFill>
                <a:latin typeface="Calibri"/>
                <a:cs typeface="Calibri"/>
              </a:rPr>
              <a:t>IL-17</a:t>
            </a:r>
          </a:p>
          <a:p>
            <a:r>
              <a:rPr lang="de-CH" altLang="de-DE" sz="1800" dirty="0">
                <a:solidFill>
                  <a:srgbClr val="404040"/>
                </a:solidFill>
                <a:latin typeface="Calibri"/>
                <a:cs typeface="Calibri"/>
              </a:rPr>
              <a:t>IL-22</a:t>
            </a:r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grpSp>
        <p:nvGrpSpPr>
          <p:cNvPr id="139" name="Gruppieren 26"/>
          <p:cNvGrpSpPr/>
          <p:nvPr/>
        </p:nvGrpSpPr>
        <p:grpSpPr>
          <a:xfrm>
            <a:off x="5712184" y="798827"/>
            <a:ext cx="1512000" cy="5333877"/>
            <a:chOff x="7026236" y="831427"/>
            <a:chExt cx="1512000" cy="5333877"/>
          </a:xfrm>
        </p:grpSpPr>
        <p:sp>
          <p:nvSpPr>
            <p:cNvPr id="140" name="Abgerundetes Rechteck 33"/>
            <p:cNvSpPr/>
            <p:nvPr/>
          </p:nvSpPr>
          <p:spPr>
            <a:xfrm>
              <a:off x="7026236" y="1628800"/>
              <a:ext cx="1512000" cy="1368000"/>
            </a:xfrm>
            <a:prstGeom prst="roundRect">
              <a:avLst>
                <a:gd name="adj" fmla="val 938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de-DE" sz="1800">
                  <a:solidFill>
                    <a:srgbClr val="404040"/>
                  </a:solidFill>
                  <a:latin typeface="Calibri"/>
                  <a:cs typeface="Calibri"/>
                </a:rPr>
                <a:t>Intracellular pathogens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41" name="Abgerundetes Rechteck 37"/>
            <p:cNvSpPr/>
            <p:nvPr/>
          </p:nvSpPr>
          <p:spPr>
            <a:xfrm>
              <a:off x="7026236" y="3212976"/>
              <a:ext cx="1512000" cy="1374791"/>
            </a:xfrm>
            <a:prstGeom prst="roundRect">
              <a:avLst>
                <a:gd name="adj" fmla="val 938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Parasites</a:t>
              </a:r>
            </a:p>
          </p:txBody>
        </p:sp>
        <p:sp>
          <p:nvSpPr>
            <p:cNvPr id="142" name="Abgerundetes Rechteck 44"/>
            <p:cNvSpPr/>
            <p:nvPr/>
          </p:nvSpPr>
          <p:spPr>
            <a:xfrm>
              <a:off x="7026236" y="4797320"/>
              <a:ext cx="1512000" cy="1367984"/>
            </a:xfrm>
            <a:prstGeom prst="roundRect">
              <a:avLst>
                <a:gd name="adj" fmla="val 88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de-DE" sz="1800">
                  <a:solidFill>
                    <a:srgbClr val="404040"/>
                  </a:solidFill>
                  <a:latin typeface="Calibri"/>
                  <a:cs typeface="Calibri"/>
                </a:rPr>
                <a:t>Extracellular pathogens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43" name="Abgerundetes Rechteck 46"/>
            <p:cNvSpPr/>
            <p:nvPr/>
          </p:nvSpPr>
          <p:spPr>
            <a:xfrm>
              <a:off x="7026236" y="831427"/>
              <a:ext cx="1512000" cy="7150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/>
              <a:r>
                <a:rPr lang="en-US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Host </a:t>
              </a:r>
            </a:p>
            <a:p>
              <a:pPr algn="ctr"/>
              <a:r>
                <a:rPr lang="en-US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defense</a:t>
              </a:r>
            </a:p>
          </p:txBody>
        </p:sp>
      </p:grpSp>
      <p:sp>
        <p:nvSpPr>
          <p:cNvPr id="144" name="Abgerundetes Rechteck 49"/>
          <p:cNvSpPr/>
          <p:nvPr/>
        </p:nvSpPr>
        <p:spPr>
          <a:xfrm>
            <a:off x="1647708" y="820658"/>
            <a:ext cx="2375916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altLang="de-DE" sz="1800" dirty="0">
                <a:solidFill>
                  <a:srgbClr val="404040"/>
                </a:solidFill>
                <a:latin typeface="Calibri"/>
                <a:cs typeface="Calibri"/>
              </a:rPr>
              <a:t>Defining </a:t>
            </a:r>
          </a:p>
          <a:p>
            <a:pPr algn="ctr"/>
            <a:r>
              <a:rPr lang="en-US" altLang="de-DE" sz="1800" dirty="0">
                <a:solidFill>
                  <a:srgbClr val="404040"/>
                </a:solidFill>
                <a:latin typeface="Calibri"/>
                <a:cs typeface="Calibri"/>
              </a:rPr>
              <a:t>cytokines</a:t>
            </a:r>
          </a:p>
        </p:txBody>
      </p:sp>
      <p:grpSp>
        <p:nvGrpSpPr>
          <p:cNvPr id="145" name="Gruppieren 22"/>
          <p:cNvGrpSpPr/>
          <p:nvPr/>
        </p:nvGrpSpPr>
        <p:grpSpPr>
          <a:xfrm>
            <a:off x="4153424" y="820657"/>
            <a:ext cx="1537061" cy="5264468"/>
            <a:chOff x="5425561" y="900836"/>
            <a:chExt cx="1537061" cy="5264468"/>
          </a:xfrm>
        </p:grpSpPr>
        <p:sp>
          <p:nvSpPr>
            <p:cNvPr id="146" name="Abgerundetes Rechteck 94"/>
            <p:cNvSpPr/>
            <p:nvPr/>
          </p:nvSpPr>
          <p:spPr>
            <a:xfrm>
              <a:off x="5441892" y="1628800"/>
              <a:ext cx="1512000" cy="1368504"/>
            </a:xfrm>
            <a:prstGeom prst="roundRect">
              <a:avLst>
                <a:gd name="adj" fmla="val 938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47" name="Abgerundetes Rechteck 95"/>
            <p:cNvSpPr/>
            <p:nvPr/>
          </p:nvSpPr>
          <p:spPr>
            <a:xfrm>
              <a:off x="5441892" y="3219767"/>
              <a:ext cx="1512000" cy="1368000"/>
            </a:xfrm>
            <a:prstGeom prst="roundRect">
              <a:avLst>
                <a:gd name="adj" fmla="val 938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48" name="Abgerundetes Rechteck 96"/>
            <p:cNvSpPr/>
            <p:nvPr/>
          </p:nvSpPr>
          <p:spPr>
            <a:xfrm>
              <a:off x="5441892" y="4797320"/>
              <a:ext cx="1512000" cy="1367984"/>
            </a:xfrm>
            <a:prstGeom prst="roundRect">
              <a:avLst>
                <a:gd name="adj" fmla="val 88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49" name="Abgerundetes Rechteck 97"/>
            <p:cNvSpPr/>
            <p:nvPr/>
          </p:nvSpPr>
          <p:spPr>
            <a:xfrm>
              <a:off x="5425561" y="900836"/>
              <a:ext cx="1512000" cy="7150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/>
              <a:r>
                <a:rPr lang="en-US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Target </a:t>
              </a:r>
            </a:p>
            <a:p>
              <a:pPr algn="ctr"/>
              <a:r>
                <a:rPr lang="en-US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cells</a:t>
              </a:r>
            </a:p>
          </p:txBody>
        </p:sp>
        <p:grpSp>
          <p:nvGrpSpPr>
            <p:cNvPr id="150" name="Gruppieren 106"/>
            <p:cNvGrpSpPr/>
            <p:nvPr/>
          </p:nvGrpSpPr>
          <p:grpSpPr>
            <a:xfrm>
              <a:off x="5874012" y="5373288"/>
              <a:ext cx="648000" cy="648000"/>
              <a:chOff x="7524508" y="2504005"/>
              <a:chExt cx="720002" cy="683154"/>
            </a:xfrm>
          </p:grpSpPr>
          <p:sp>
            <p:nvSpPr>
              <p:cNvPr id="178" name="Freihandform 170"/>
              <p:cNvSpPr/>
              <p:nvPr/>
            </p:nvSpPr>
            <p:spPr>
              <a:xfrm>
                <a:off x="7524508" y="2504005"/>
                <a:ext cx="720002" cy="683154"/>
              </a:xfrm>
              <a:custGeom>
                <a:avLst/>
                <a:gdLst>
                  <a:gd name="connsiteX0" fmla="*/ 344915 w 987230"/>
                  <a:gd name="connsiteY0" fmla="*/ 308 h 936706"/>
                  <a:gd name="connsiteX1" fmla="*/ 493687 w 987230"/>
                  <a:gd name="connsiteY1" fmla="*/ 65622 h 936706"/>
                  <a:gd name="connsiteX2" fmla="*/ 617058 w 987230"/>
                  <a:gd name="connsiteY2" fmla="*/ 14822 h 936706"/>
                  <a:gd name="connsiteX3" fmla="*/ 733173 w 987230"/>
                  <a:gd name="connsiteY3" fmla="*/ 134565 h 936706"/>
                  <a:gd name="connsiteX4" fmla="*/ 845658 w 987230"/>
                  <a:gd name="connsiteY4" fmla="*/ 138193 h 936706"/>
                  <a:gd name="connsiteX5" fmla="*/ 896458 w 987230"/>
                  <a:gd name="connsiteY5" fmla="*/ 286965 h 936706"/>
                  <a:gd name="connsiteX6" fmla="*/ 987173 w 987230"/>
                  <a:gd name="connsiteY6" fmla="*/ 366793 h 936706"/>
                  <a:gd name="connsiteX7" fmla="*/ 910973 w 987230"/>
                  <a:gd name="connsiteY7" fmla="*/ 504679 h 936706"/>
                  <a:gd name="connsiteX8" fmla="*/ 961773 w 987230"/>
                  <a:gd name="connsiteY8" fmla="*/ 606279 h 936706"/>
                  <a:gd name="connsiteX9" fmla="*/ 849287 w 987230"/>
                  <a:gd name="connsiteY9" fmla="*/ 689736 h 936706"/>
                  <a:gd name="connsiteX10" fmla="*/ 794858 w 987230"/>
                  <a:gd name="connsiteY10" fmla="*/ 867536 h 936706"/>
                  <a:gd name="connsiteX11" fmla="*/ 631573 w 987230"/>
                  <a:gd name="connsiteY11" fmla="*/ 834879 h 936706"/>
                  <a:gd name="connsiteX12" fmla="*/ 529973 w 987230"/>
                  <a:gd name="connsiteY12" fmla="*/ 936479 h 936706"/>
                  <a:gd name="connsiteX13" fmla="*/ 424744 w 987230"/>
                  <a:gd name="connsiteY13" fmla="*/ 863908 h 936706"/>
                  <a:gd name="connsiteX14" fmla="*/ 250573 w 987230"/>
                  <a:gd name="connsiteY14" fmla="*/ 914708 h 936706"/>
                  <a:gd name="connsiteX15" fmla="*/ 152601 w 987230"/>
                  <a:gd name="connsiteY15" fmla="*/ 758679 h 936706"/>
                  <a:gd name="connsiteX16" fmla="*/ 25601 w 987230"/>
                  <a:gd name="connsiteY16" fmla="*/ 675222 h 936706"/>
                  <a:gd name="connsiteX17" fmla="*/ 83658 w 987230"/>
                  <a:gd name="connsiteY17" fmla="*/ 522822 h 936706"/>
                  <a:gd name="connsiteX18" fmla="*/ 201 w 987230"/>
                  <a:gd name="connsiteY18" fmla="*/ 399450 h 936706"/>
                  <a:gd name="connsiteX19" fmla="*/ 112687 w 987230"/>
                  <a:gd name="connsiteY19" fmla="*/ 257936 h 936706"/>
                  <a:gd name="connsiteX20" fmla="*/ 98173 w 987230"/>
                  <a:gd name="connsiteY20" fmla="*/ 138193 h 936706"/>
                  <a:gd name="connsiteX21" fmla="*/ 243315 w 987230"/>
                  <a:gd name="connsiteY21" fmla="*/ 98279 h 936706"/>
                  <a:gd name="connsiteX22" fmla="*/ 344915 w 987230"/>
                  <a:gd name="connsiteY22" fmla="*/ 308 h 93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7230" h="936706">
                    <a:moveTo>
                      <a:pt x="344915" y="308"/>
                    </a:moveTo>
                    <a:cubicBezTo>
                      <a:pt x="386644" y="-5135"/>
                      <a:pt x="448330" y="63203"/>
                      <a:pt x="493687" y="65622"/>
                    </a:cubicBezTo>
                    <a:cubicBezTo>
                      <a:pt x="539044" y="68041"/>
                      <a:pt x="577144" y="3331"/>
                      <a:pt x="617058" y="14822"/>
                    </a:cubicBezTo>
                    <a:cubicBezTo>
                      <a:pt x="656972" y="26313"/>
                      <a:pt x="695073" y="114003"/>
                      <a:pt x="733173" y="134565"/>
                    </a:cubicBezTo>
                    <a:cubicBezTo>
                      <a:pt x="771273" y="155127"/>
                      <a:pt x="818444" y="112793"/>
                      <a:pt x="845658" y="138193"/>
                    </a:cubicBezTo>
                    <a:cubicBezTo>
                      <a:pt x="872872" y="163593"/>
                      <a:pt x="872872" y="248865"/>
                      <a:pt x="896458" y="286965"/>
                    </a:cubicBezTo>
                    <a:cubicBezTo>
                      <a:pt x="920044" y="325065"/>
                      <a:pt x="984754" y="330507"/>
                      <a:pt x="987173" y="366793"/>
                    </a:cubicBezTo>
                    <a:cubicBezTo>
                      <a:pt x="989592" y="403079"/>
                      <a:pt x="915206" y="464765"/>
                      <a:pt x="910973" y="504679"/>
                    </a:cubicBezTo>
                    <a:cubicBezTo>
                      <a:pt x="906740" y="544593"/>
                      <a:pt x="972054" y="575436"/>
                      <a:pt x="961773" y="606279"/>
                    </a:cubicBezTo>
                    <a:cubicBezTo>
                      <a:pt x="951492" y="637122"/>
                      <a:pt x="877106" y="646193"/>
                      <a:pt x="849287" y="689736"/>
                    </a:cubicBezTo>
                    <a:cubicBezTo>
                      <a:pt x="821468" y="733279"/>
                      <a:pt x="831144" y="843346"/>
                      <a:pt x="794858" y="867536"/>
                    </a:cubicBezTo>
                    <a:cubicBezTo>
                      <a:pt x="758572" y="891726"/>
                      <a:pt x="675721" y="823389"/>
                      <a:pt x="631573" y="834879"/>
                    </a:cubicBezTo>
                    <a:cubicBezTo>
                      <a:pt x="587426" y="846370"/>
                      <a:pt x="564444" y="931641"/>
                      <a:pt x="529973" y="936479"/>
                    </a:cubicBezTo>
                    <a:cubicBezTo>
                      <a:pt x="495502" y="941317"/>
                      <a:pt x="471311" y="867536"/>
                      <a:pt x="424744" y="863908"/>
                    </a:cubicBezTo>
                    <a:cubicBezTo>
                      <a:pt x="378177" y="860280"/>
                      <a:pt x="295930" y="932246"/>
                      <a:pt x="250573" y="914708"/>
                    </a:cubicBezTo>
                    <a:cubicBezTo>
                      <a:pt x="205216" y="897170"/>
                      <a:pt x="190096" y="798593"/>
                      <a:pt x="152601" y="758679"/>
                    </a:cubicBezTo>
                    <a:cubicBezTo>
                      <a:pt x="115106" y="718765"/>
                      <a:pt x="37091" y="714531"/>
                      <a:pt x="25601" y="675222"/>
                    </a:cubicBezTo>
                    <a:cubicBezTo>
                      <a:pt x="14111" y="635913"/>
                      <a:pt x="87891" y="568784"/>
                      <a:pt x="83658" y="522822"/>
                    </a:cubicBezTo>
                    <a:cubicBezTo>
                      <a:pt x="79425" y="476860"/>
                      <a:pt x="-4637" y="443598"/>
                      <a:pt x="201" y="399450"/>
                    </a:cubicBezTo>
                    <a:cubicBezTo>
                      <a:pt x="5039" y="355302"/>
                      <a:pt x="96358" y="301479"/>
                      <a:pt x="112687" y="257936"/>
                    </a:cubicBezTo>
                    <a:cubicBezTo>
                      <a:pt x="129016" y="214393"/>
                      <a:pt x="76402" y="164803"/>
                      <a:pt x="98173" y="138193"/>
                    </a:cubicBezTo>
                    <a:cubicBezTo>
                      <a:pt x="119944" y="111583"/>
                      <a:pt x="200982" y="120655"/>
                      <a:pt x="243315" y="98279"/>
                    </a:cubicBezTo>
                    <a:cubicBezTo>
                      <a:pt x="285648" y="75903"/>
                      <a:pt x="303186" y="5751"/>
                      <a:pt x="344915" y="3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FF99"/>
                  </a:gs>
                </a:gsLst>
                <a:lin ang="135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79" name="Ellipse 171"/>
              <p:cNvSpPr/>
              <p:nvPr/>
            </p:nvSpPr>
            <p:spPr>
              <a:xfrm>
                <a:off x="7662206" y="2642151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80" name="Ellipse 172"/>
              <p:cNvSpPr/>
              <p:nvPr/>
            </p:nvSpPr>
            <p:spPr>
              <a:xfrm>
                <a:off x="7609688" y="2769970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81" name="Ellipse 173"/>
              <p:cNvSpPr/>
              <p:nvPr/>
            </p:nvSpPr>
            <p:spPr>
              <a:xfrm>
                <a:off x="7696282" y="2736627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82" name="Ellipse 174"/>
              <p:cNvSpPr/>
              <p:nvPr/>
            </p:nvSpPr>
            <p:spPr>
              <a:xfrm>
                <a:off x="7767242" y="2831146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83" name="Ellipse 175"/>
              <p:cNvSpPr/>
              <p:nvPr/>
            </p:nvSpPr>
            <p:spPr>
              <a:xfrm>
                <a:off x="7662205" y="2864489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84" name="Ellipse 176"/>
              <p:cNvSpPr/>
              <p:nvPr/>
            </p:nvSpPr>
            <p:spPr>
              <a:xfrm>
                <a:off x="7891452" y="2766362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85" name="Ellipse 177"/>
              <p:cNvSpPr/>
              <p:nvPr/>
            </p:nvSpPr>
            <p:spPr>
              <a:xfrm>
                <a:off x="7874780" y="2897833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86" name="Ellipse 178"/>
              <p:cNvSpPr/>
              <p:nvPr/>
            </p:nvSpPr>
            <p:spPr>
              <a:xfrm>
                <a:off x="7609688" y="2975637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87" name="Ellipse 179"/>
              <p:cNvSpPr/>
              <p:nvPr/>
            </p:nvSpPr>
            <p:spPr>
              <a:xfrm>
                <a:off x="7714724" y="3081470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88" name="Ellipse 180"/>
              <p:cNvSpPr/>
              <p:nvPr/>
            </p:nvSpPr>
            <p:spPr>
              <a:xfrm>
                <a:off x="7891452" y="3081470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89" name="Ellipse 181"/>
              <p:cNvSpPr/>
              <p:nvPr/>
            </p:nvSpPr>
            <p:spPr>
              <a:xfrm>
                <a:off x="8049006" y="3028952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90" name="Ellipse 182"/>
              <p:cNvSpPr/>
              <p:nvPr/>
            </p:nvSpPr>
            <p:spPr>
              <a:xfrm>
                <a:off x="8134868" y="2904741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91" name="Ellipse 183"/>
              <p:cNvSpPr/>
              <p:nvPr/>
            </p:nvSpPr>
            <p:spPr>
              <a:xfrm>
                <a:off x="8082350" y="2766362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92" name="Ellipse 184"/>
              <p:cNvSpPr/>
              <p:nvPr/>
            </p:nvSpPr>
            <p:spPr>
              <a:xfrm>
                <a:off x="8154042" y="2766362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93" name="Ellipse 185"/>
              <p:cNvSpPr/>
              <p:nvPr/>
            </p:nvSpPr>
            <p:spPr>
              <a:xfrm>
                <a:off x="7786416" y="2556290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94" name="Ellipse 186"/>
              <p:cNvSpPr/>
              <p:nvPr/>
            </p:nvSpPr>
            <p:spPr>
              <a:xfrm>
                <a:off x="8082350" y="2661326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95" name="Ellipse 187"/>
              <p:cNvSpPr/>
              <p:nvPr/>
            </p:nvSpPr>
            <p:spPr>
              <a:xfrm>
                <a:off x="7977314" y="2608808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96" name="Ellipse 188"/>
              <p:cNvSpPr/>
              <p:nvPr/>
            </p:nvSpPr>
            <p:spPr>
              <a:xfrm>
                <a:off x="7891452" y="2608808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97" name="Freihandform 189"/>
              <p:cNvSpPr/>
              <p:nvPr/>
            </p:nvSpPr>
            <p:spPr>
              <a:xfrm>
                <a:off x="7741639" y="2636544"/>
                <a:ext cx="328268" cy="413520"/>
              </a:xfrm>
              <a:custGeom>
                <a:avLst/>
                <a:gdLst>
                  <a:gd name="connsiteX0" fmla="*/ 32682 w 450105"/>
                  <a:gd name="connsiteY0" fmla="*/ 72577 h 566997"/>
                  <a:gd name="connsiteX1" fmla="*/ 97996 w 450105"/>
                  <a:gd name="connsiteY1" fmla="*/ 5 h 566997"/>
                  <a:gd name="connsiteX2" fmla="*/ 217739 w 450105"/>
                  <a:gd name="connsiteY2" fmla="*/ 68948 h 566997"/>
                  <a:gd name="connsiteX3" fmla="*/ 370139 w 450105"/>
                  <a:gd name="connsiteY3" fmla="*/ 101605 h 566997"/>
                  <a:gd name="connsiteX4" fmla="*/ 391911 w 450105"/>
                  <a:gd name="connsiteY4" fmla="*/ 246748 h 566997"/>
                  <a:gd name="connsiteX5" fmla="*/ 449968 w 450105"/>
                  <a:gd name="connsiteY5" fmla="*/ 330205 h 566997"/>
                  <a:gd name="connsiteX6" fmla="*/ 373768 w 450105"/>
                  <a:gd name="connsiteY6" fmla="*/ 402777 h 566997"/>
                  <a:gd name="connsiteX7" fmla="*/ 333854 w 450105"/>
                  <a:gd name="connsiteY7" fmla="*/ 518891 h 566997"/>
                  <a:gd name="connsiteX8" fmla="*/ 239511 w 450105"/>
                  <a:gd name="connsiteY8" fmla="*/ 544291 h 566997"/>
                  <a:gd name="connsiteX9" fmla="*/ 127025 w 450105"/>
                  <a:gd name="connsiteY9" fmla="*/ 526148 h 566997"/>
                  <a:gd name="connsiteX10" fmla="*/ 61711 w 450105"/>
                  <a:gd name="connsiteY10" fmla="*/ 566062 h 566997"/>
                  <a:gd name="connsiteX11" fmla="*/ 25 w 450105"/>
                  <a:gd name="connsiteY11" fmla="*/ 478977 h 566997"/>
                  <a:gd name="connsiteX12" fmla="*/ 68968 w 450105"/>
                  <a:gd name="connsiteY12" fmla="*/ 413662 h 566997"/>
                  <a:gd name="connsiteX13" fmla="*/ 137911 w 450105"/>
                  <a:gd name="connsiteY13" fmla="*/ 504377 h 566997"/>
                  <a:gd name="connsiteX14" fmla="*/ 268539 w 450105"/>
                  <a:gd name="connsiteY14" fmla="*/ 511634 h 566997"/>
                  <a:gd name="connsiteX15" fmla="*/ 344739 w 450105"/>
                  <a:gd name="connsiteY15" fmla="*/ 420919 h 566997"/>
                  <a:gd name="connsiteX16" fmla="*/ 283054 w 450105"/>
                  <a:gd name="connsiteY16" fmla="*/ 337462 h 566997"/>
                  <a:gd name="connsiteX17" fmla="*/ 286682 w 450105"/>
                  <a:gd name="connsiteY17" fmla="*/ 290291 h 566997"/>
                  <a:gd name="connsiteX18" fmla="*/ 362882 w 450105"/>
                  <a:gd name="connsiteY18" fmla="*/ 224977 h 566997"/>
                  <a:gd name="connsiteX19" fmla="*/ 344739 w 450105"/>
                  <a:gd name="connsiteY19" fmla="*/ 108862 h 566997"/>
                  <a:gd name="connsiteX20" fmla="*/ 185082 w 450105"/>
                  <a:gd name="connsiteY20" fmla="*/ 83462 h 566997"/>
                  <a:gd name="connsiteX21" fmla="*/ 112511 w 450105"/>
                  <a:gd name="connsiteY21" fmla="*/ 152405 h 566997"/>
                  <a:gd name="connsiteX22" fmla="*/ 32682 w 450105"/>
                  <a:gd name="connsiteY22" fmla="*/ 72577 h 566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0105" h="566997">
                    <a:moveTo>
                      <a:pt x="32682" y="72577"/>
                    </a:moveTo>
                    <a:cubicBezTo>
                      <a:pt x="30263" y="47177"/>
                      <a:pt x="67153" y="610"/>
                      <a:pt x="97996" y="5"/>
                    </a:cubicBezTo>
                    <a:cubicBezTo>
                      <a:pt x="128839" y="-600"/>
                      <a:pt x="172382" y="52015"/>
                      <a:pt x="217739" y="68948"/>
                    </a:cubicBezTo>
                    <a:cubicBezTo>
                      <a:pt x="263096" y="85881"/>
                      <a:pt x="341110" y="71972"/>
                      <a:pt x="370139" y="101605"/>
                    </a:cubicBezTo>
                    <a:cubicBezTo>
                      <a:pt x="399168" y="131238"/>
                      <a:pt x="378606" y="208648"/>
                      <a:pt x="391911" y="246748"/>
                    </a:cubicBezTo>
                    <a:cubicBezTo>
                      <a:pt x="405216" y="284848"/>
                      <a:pt x="452992" y="304200"/>
                      <a:pt x="449968" y="330205"/>
                    </a:cubicBezTo>
                    <a:cubicBezTo>
                      <a:pt x="446944" y="356210"/>
                      <a:pt x="393120" y="371330"/>
                      <a:pt x="373768" y="402777"/>
                    </a:cubicBezTo>
                    <a:cubicBezTo>
                      <a:pt x="354416" y="434224"/>
                      <a:pt x="356230" y="495305"/>
                      <a:pt x="333854" y="518891"/>
                    </a:cubicBezTo>
                    <a:cubicBezTo>
                      <a:pt x="311478" y="542477"/>
                      <a:pt x="273982" y="543082"/>
                      <a:pt x="239511" y="544291"/>
                    </a:cubicBezTo>
                    <a:cubicBezTo>
                      <a:pt x="205040" y="545500"/>
                      <a:pt x="156658" y="522520"/>
                      <a:pt x="127025" y="526148"/>
                    </a:cubicBezTo>
                    <a:cubicBezTo>
                      <a:pt x="97392" y="529776"/>
                      <a:pt x="82878" y="573924"/>
                      <a:pt x="61711" y="566062"/>
                    </a:cubicBezTo>
                    <a:cubicBezTo>
                      <a:pt x="40544" y="558200"/>
                      <a:pt x="-1184" y="504377"/>
                      <a:pt x="25" y="478977"/>
                    </a:cubicBezTo>
                    <a:cubicBezTo>
                      <a:pt x="1234" y="453577"/>
                      <a:pt x="45987" y="409429"/>
                      <a:pt x="68968" y="413662"/>
                    </a:cubicBezTo>
                    <a:cubicBezTo>
                      <a:pt x="91949" y="417895"/>
                      <a:pt x="104649" y="488048"/>
                      <a:pt x="137911" y="504377"/>
                    </a:cubicBezTo>
                    <a:cubicBezTo>
                      <a:pt x="171173" y="520706"/>
                      <a:pt x="234068" y="525544"/>
                      <a:pt x="268539" y="511634"/>
                    </a:cubicBezTo>
                    <a:cubicBezTo>
                      <a:pt x="303010" y="497724"/>
                      <a:pt x="342320" y="449948"/>
                      <a:pt x="344739" y="420919"/>
                    </a:cubicBezTo>
                    <a:cubicBezTo>
                      <a:pt x="347158" y="391890"/>
                      <a:pt x="292730" y="359233"/>
                      <a:pt x="283054" y="337462"/>
                    </a:cubicBezTo>
                    <a:cubicBezTo>
                      <a:pt x="273378" y="315691"/>
                      <a:pt x="273377" y="309039"/>
                      <a:pt x="286682" y="290291"/>
                    </a:cubicBezTo>
                    <a:cubicBezTo>
                      <a:pt x="299987" y="271544"/>
                      <a:pt x="353206" y="255215"/>
                      <a:pt x="362882" y="224977"/>
                    </a:cubicBezTo>
                    <a:cubicBezTo>
                      <a:pt x="372558" y="194739"/>
                      <a:pt x="374372" y="132448"/>
                      <a:pt x="344739" y="108862"/>
                    </a:cubicBezTo>
                    <a:cubicBezTo>
                      <a:pt x="315106" y="85276"/>
                      <a:pt x="223787" y="76205"/>
                      <a:pt x="185082" y="83462"/>
                    </a:cubicBezTo>
                    <a:cubicBezTo>
                      <a:pt x="146377" y="90719"/>
                      <a:pt x="137911" y="148172"/>
                      <a:pt x="112511" y="152405"/>
                    </a:cubicBezTo>
                    <a:cubicBezTo>
                      <a:pt x="87111" y="156638"/>
                      <a:pt x="35101" y="97977"/>
                      <a:pt x="32682" y="72577"/>
                    </a:cubicBez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51" name="Gruppieren 107"/>
            <p:cNvGrpSpPr/>
            <p:nvPr/>
          </p:nvGrpSpPr>
          <p:grpSpPr>
            <a:xfrm>
              <a:off x="5866317" y="3740689"/>
              <a:ext cx="648000" cy="648000"/>
              <a:chOff x="7524508" y="2504005"/>
              <a:chExt cx="720002" cy="683154"/>
            </a:xfr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</p:grpSpPr>
          <p:sp>
            <p:nvSpPr>
              <p:cNvPr id="158" name="Freihandform 150"/>
              <p:cNvSpPr/>
              <p:nvPr/>
            </p:nvSpPr>
            <p:spPr>
              <a:xfrm>
                <a:off x="7524508" y="2504005"/>
                <a:ext cx="720002" cy="683154"/>
              </a:xfrm>
              <a:custGeom>
                <a:avLst/>
                <a:gdLst>
                  <a:gd name="connsiteX0" fmla="*/ 344915 w 987230"/>
                  <a:gd name="connsiteY0" fmla="*/ 308 h 936706"/>
                  <a:gd name="connsiteX1" fmla="*/ 493687 w 987230"/>
                  <a:gd name="connsiteY1" fmla="*/ 65622 h 936706"/>
                  <a:gd name="connsiteX2" fmla="*/ 617058 w 987230"/>
                  <a:gd name="connsiteY2" fmla="*/ 14822 h 936706"/>
                  <a:gd name="connsiteX3" fmla="*/ 733173 w 987230"/>
                  <a:gd name="connsiteY3" fmla="*/ 134565 h 936706"/>
                  <a:gd name="connsiteX4" fmla="*/ 845658 w 987230"/>
                  <a:gd name="connsiteY4" fmla="*/ 138193 h 936706"/>
                  <a:gd name="connsiteX5" fmla="*/ 896458 w 987230"/>
                  <a:gd name="connsiteY5" fmla="*/ 286965 h 936706"/>
                  <a:gd name="connsiteX6" fmla="*/ 987173 w 987230"/>
                  <a:gd name="connsiteY6" fmla="*/ 366793 h 936706"/>
                  <a:gd name="connsiteX7" fmla="*/ 910973 w 987230"/>
                  <a:gd name="connsiteY7" fmla="*/ 504679 h 936706"/>
                  <a:gd name="connsiteX8" fmla="*/ 961773 w 987230"/>
                  <a:gd name="connsiteY8" fmla="*/ 606279 h 936706"/>
                  <a:gd name="connsiteX9" fmla="*/ 849287 w 987230"/>
                  <a:gd name="connsiteY9" fmla="*/ 689736 h 936706"/>
                  <a:gd name="connsiteX10" fmla="*/ 794858 w 987230"/>
                  <a:gd name="connsiteY10" fmla="*/ 867536 h 936706"/>
                  <a:gd name="connsiteX11" fmla="*/ 631573 w 987230"/>
                  <a:gd name="connsiteY11" fmla="*/ 834879 h 936706"/>
                  <a:gd name="connsiteX12" fmla="*/ 529973 w 987230"/>
                  <a:gd name="connsiteY12" fmla="*/ 936479 h 936706"/>
                  <a:gd name="connsiteX13" fmla="*/ 424744 w 987230"/>
                  <a:gd name="connsiteY13" fmla="*/ 863908 h 936706"/>
                  <a:gd name="connsiteX14" fmla="*/ 250573 w 987230"/>
                  <a:gd name="connsiteY14" fmla="*/ 914708 h 936706"/>
                  <a:gd name="connsiteX15" fmla="*/ 152601 w 987230"/>
                  <a:gd name="connsiteY15" fmla="*/ 758679 h 936706"/>
                  <a:gd name="connsiteX16" fmla="*/ 25601 w 987230"/>
                  <a:gd name="connsiteY16" fmla="*/ 675222 h 936706"/>
                  <a:gd name="connsiteX17" fmla="*/ 83658 w 987230"/>
                  <a:gd name="connsiteY17" fmla="*/ 522822 h 936706"/>
                  <a:gd name="connsiteX18" fmla="*/ 201 w 987230"/>
                  <a:gd name="connsiteY18" fmla="*/ 399450 h 936706"/>
                  <a:gd name="connsiteX19" fmla="*/ 112687 w 987230"/>
                  <a:gd name="connsiteY19" fmla="*/ 257936 h 936706"/>
                  <a:gd name="connsiteX20" fmla="*/ 98173 w 987230"/>
                  <a:gd name="connsiteY20" fmla="*/ 138193 h 936706"/>
                  <a:gd name="connsiteX21" fmla="*/ 243315 w 987230"/>
                  <a:gd name="connsiteY21" fmla="*/ 98279 h 936706"/>
                  <a:gd name="connsiteX22" fmla="*/ 344915 w 987230"/>
                  <a:gd name="connsiteY22" fmla="*/ 308 h 93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7230" h="936706">
                    <a:moveTo>
                      <a:pt x="344915" y="308"/>
                    </a:moveTo>
                    <a:cubicBezTo>
                      <a:pt x="386644" y="-5135"/>
                      <a:pt x="448330" y="63203"/>
                      <a:pt x="493687" y="65622"/>
                    </a:cubicBezTo>
                    <a:cubicBezTo>
                      <a:pt x="539044" y="68041"/>
                      <a:pt x="577144" y="3331"/>
                      <a:pt x="617058" y="14822"/>
                    </a:cubicBezTo>
                    <a:cubicBezTo>
                      <a:pt x="656972" y="26313"/>
                      <a:pt x="695073" y="114003"/>
                      <a:pt x="733173" y="134565"/>
                    </a:cubicBezTo>
                    <a:cubicBezTo>
                      <a:pt x="771273" y="155127"/>
                      <a:pt x="818444" y="112793"/>
                      <a:pt x="845658" y="138193"/>
                    </a:cubicBezTo>
                    <a:cubicBezTo>
                      <a:pt x="872872" y="163593"/>
                      <a:pt x="872872" y="248865"/>
                      <a:pt x="896458" y="286965"/>
                    </a:cubicBezTo>
                    <a:cubicBezTo>
                      <a:pt x="920044" y="325065"/>
                      <a:pt x="984754" y="330507"/>
                      <a:pt x="987173" y="366793"/>
                    </a:cubicBezTo>
                    <a:cubicBezTo>
                      <a:pt x="989592" y="403079"/>
                      <a:pt x="915206" y="464765"/>
                      <a:pt x="910973" y="504679"/>
                    </a:cubicBezTo>
                    <a:cubicBezTo>
                      <a:pt x="906740" y="544593"/>
                      <a:pt x="972054" y="575436"/>
                      <a:pt x="961773" y="606279"/>
                    </a:cubicBezTo>
                    <a:cubicBezTo>
                      <a:pt x="951492" y="637122"/>
                      <a:pt x="877106" y="646193"/>
                      <a:pt x="849287" y="689736"/>
                    </a:cubicBezTo>
                    <a:cubicBezTo>
                      <a:pt x="821468" y="733279"/>
                      <a:pt x="831144" y="843346"/>
                      <a:pt x="794858" y="867536"/>
                    </a:cubicBezTo>
                    <a:cubicBezTo>
                      <a:pt x="758572" y="891726"/>
                      <a:pt x="675721" y="823389"/>
                      <a:pt x="631573" y="834879"/>
                    </a:cubicBezTo>
                    <a:cubicBezTo>
                      <a:pt x="587426" y="846370"/>
                      <a:pt x="564444" y="931641"/>
                      <a:pt x="529973" y="936479"/>
                    </a:cubicBezTo>
                    <a:cubicBezTo>
                      <a:pt x="495502" y="941317"/>
                      <a:pt x="471311" y="867536"/>
                      <a:pt x="424744" y="863908"/>
                    </a:cubicBezTo>
                    <a:cubicBezTo>
                      <a:pt x="378177" y="860280"/>
                      <a:pt x="295930" y="932246"/>
                      <a:pt x="250573" y="914708"/>
                    </a:cubicBezTo>
                    <a:cubicBezTo>
                      <a:pt x="205216" y="897170"/>
                      <a:pt x="190096" y="798593"/>
                      <a:pt x="152601" y="758679"/>
                    </a:cubicBezTo>
                    <a:cubicBezTo>
                      <a:pt x="115106" y="718765"/>
                      <a:pt x="37091" y="714531"/>
                      <a:pt x="25601" y="675222"/>
                    </a:cubicBezTo>
                    <a:cubicBezTo>
                      <a:pt x="14111" y="635913"/>
                      <a:pt x="87891" y="568784"/>
                      <a:pt x="83658" y="522822"/>
                    </a:cubicBezTo>
                    <a:cubicBezTo>
                      <a:pt x="79425" y="476860"/>
                      <a:pt x="-4637" y="443598"/>
                      <a:pt x="201" y="399450"/>
                    </a:cubicBezTo>
                    <a:cubicBezTo>
                      <a:pt x="5039" y="355302"/>
                      <a:pt x="96358" y="301479"/>
                      <a:pt x="112687" y="257936"/>
                    </a:cubicBezTo>
                    <a:cubicBezTo>
                      <a:pt x="129016" y="214393"/>
                      <a:pt x="76402" y="164803"/>
                      <a:pt x="98173" y="138193"/>
                    </a:cubicBezTo>
                    <a:cubicBezTo>
                      <a:pt x="119944" y="111583"/>
                      <a:pt x="200982" y="120655"/>
                      <a:pt x="243315" y="98279"/>
                    </a:cubicBezTo>
                    <a:cubicBezTo>
                      <a:pt x="285648" y="75903"/>
                      <a:pt x="303186" y="5751"/>
                      <a:pt x="344915" y="30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13500000" scaled="1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59" name="Ellipse 151"/>
              <p:cNvSpPr/>
              <p:nvPr/>
            </p:nvSpPr>
            <p:spPr>
              <a:xfrm>
                <a:off x="7662206" y="2642151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60" name="Ellipse 152"/>
              <p:cNvSpPr/>
              <p:nvPr/>
            </p:nvSpPr>
            <p:spPr>
              <a:xfrm>
                <a:off x="7609688" y="2769970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61" name="Ellipse 153"/>
              <p:cNvSpPr/>
              <p:nvPr/>
            </p:nvSpPr>
            <p:spPr>
              <a:xfrm>
                <a:off x="7696282" y="2736627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62" name="Ellipse 154"/>
              <p:cNvSpPr/>
              <p:nvPr/>
            </p:nvSpPr>
            <p:spPr>
              <a:xfrm>
                <a:off x="7767242" y="2831146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63" name="Ellipse 155"/>
              <p:cNvSpPr/>
              <p:nvPr/>
            </p:nvSpPr>
            <p:spPr>
              <a:xfrm>
                <a:off x="7662205" y="2864489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64" name="Ellipse 156"/>
              <p:cNvSpPr/>
              <p:nvPr/>
            </p:nvSpPr>
            <p:spPr>
              <a:xfrm>
                <a:off x="7891452" y="2766362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65" name="Ellipse 157"/>
              <p:cNvSpPr/>
              <p:nvPr/>
            </p:nvSpPr>
            <p:spPr>
              <a:xfrm>
                <a:off x="7874780" y="2897833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66" name="Ellipse 158"/>
              <p:cNvSpPr/>
              <p:nvPr/>
            </p:nvSpPr>
            <p:spPr>
              <a:xfrm>
                <a:off x="7609688" y="2975637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67" name="Ellipse 159"/>
              <p:cNvSpPr/>
              <p:nvPr/>
            </p:nvSpPr>
            <p:spPr>
              <a:xfrm>
                <a:off x="7714724" y="3081470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68" name="Ellipse 160"/>
              <p:cNvSpPr/>
              <p:nvPr/>
            </p:nvSpPr>
            <p:spPr>
              <a:xfrm>
                <a:off x="7891452" y="3081470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69" name="Ellipse 161"/>
              <p:cNvSpPr/>
              <p:nvPr/>
            </p:nvSpPr>
            <p:spPr>
              <a:xfrm>
                <a:off x="8049006" y="3028952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70" name="Ellipse 162"/>
              <p:cNvSpPr/>
              <p:nvPr/>
            </p:nvSpPr>
            <p:spPr>
              <a:xfrm>
                <a:off x="8134868" y="2904741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71" name="Ellipse 163"/>
              <p:cNvSpPr/>
              <p:nvPr/>
            </p:nvSpPr>
            <p:spPr>
              <a:xfrm>
                <a:off x="8082350" y="2766362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72" name="Ellipse 164"/>
              <p:cNvSpPr/>
              <p:nvPr/>
            </p:nvSpPr>
            <p:spPr>
              <a:xfrm>
                <a:off x="8154042" y="2766362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73" name="Ellipse 165"/>
              <p:cNvSpPr/>
              <p:nvPr/>
            </p:nvSpPr>
            <p:spPr>
              <a:xfrm>
                <a:off x="7786416" y="2556290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74" name="Ellipse 166"/>
              <p:cNvSpPr/>
              <p:nvPr/>
            </p:nvSpPr>
            <p:spPr>
              <a:xfrm>
                <a:off x="8082350" y="2661326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75" name="Ellipse 167"/>
              <p:cNvSpPr/>
              <p:nvPr/>
            </p:nvSpPr>
            <p:spPr>
              <a:xfrm>
                <a:off x="7977314" y="2608808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76" name="Ellipse 168"/>
              <p:cNvSpPr/>
              <p:nvPr/>
            </p:nvSpPr>
            <p:spPr>
              <a:xfrm>
                <a:off x="7891452" y="2608808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77" name="Freihandform 169"/>
              <p:cNvSpPr/>
              <p:nvPr/>
            </p:nvSpPr>
            <p:spPr>
              <a:xfrm>
                <a:off x="7741639" y="2636544"/>
                <a:ext cx="328268" cy="413520"/>
              </a:xfrm>
              <a:custGeom>
                <a:avLst/>
                <a:gdLst>
                  <a:gd name="connsiteX0" fmla="*/ 32682 w 450105"/>
                  <a:gd name="connsiteY0" fmla="*/ 72577 h 566997"/>
                  <a:gd name="connsiteX1" fmla="*/ 97996 w 450105"/>
                  <a:gd name="connsiteY1" fmla="*/ 5 h 566997"/>
                  <a:gd name="connsiteX2" fmla="*/ 217739 w 450105"/>
                  <a:gd name="connsiteY2" fmla="*/ 68948 h 566997"/>
                  <a:gd name="connsiteX3" fmla="*/ 370139 w 450105"/>
                  <a:gd name="connsiteY3" fmla="*/ 101605 h 566997"/>
                  <a:gd name="connsiteX4" fmla="*/ 391911 w 450105"/>
                  <a:gd name="connsiteY4" fmla="*/ 246748 h 566997"/>
                  <a:gd name="connsiteX5" fmla="*/ 449968 w 450105"/>
                  <a:gd name="connsiteY5" fmla="*/ 330205 h 566997"/>
                  <a:gd name="connsiteX6" fmla="*/ 373768 w 450105"/>
                  <a:gd name="connsiteY6" fmla="*/ 402777 h 566997"/>
                  <a:gd name="connsiteX7" fmla="*/ 333854 w 450105"/>
                  <a:gd name="connsiteY7" fmla="*/ 518891 h 566997"/>
                  <a:gd name="connsiteX8" fmla="*/ 239511 w 450105"/>
                  <a:gd name="connsiteY8" fmla="*/ 544291 h 566997"/>
                  <a:gd name="connsiteX9" fmla="*/ 127025 w 450105"/>
                  <a:gd name="connsiteY9" fmla="*/ 526148 h 566997"/>
                  <a:gd name="connsiteX10" fmla="*/ 61711 w 450105"/>
                  <a:gd name="connsiteY10" fmla="*/ 566062 h 566997"/>
                  <a:gd name="connsiteX11" fmla="*/ 25 w 450105"/>
                  <a:gd name="connsiteY11" fmla="*/ 478977 h 566997"/>
                  <a:gd name="connsiteX12" fmla="*/ 68968 w 450105"/>
                  <a:gd name="connsiteY12" fmla="*/ 413662 h 566997"/>
                  <a:gd name="connsiteX13" fmla="*/ 137911 w 450105"/>
                  <a:gd name="connsiteY13" fmla="*/ 504377 h 566997"/>
                  <a:gd name="connsiteX14" fmla="*/ 268539 w 450105"/>
                  <a:gd name="connsiteY14" fmla="*/ 511634 h 566997"/>
                  <a:gd name="connsiteX15" fmla="*/ 344739 w 450105"/>
                  <a:gd name="connsiteY15" fmla="*/ 420919 h 566997"/>
                  <a:gd name="connsiteX16" fmla="*/ 283054 w 450105"/>
                  <a:gd name="connsiteY16" fmla="*/ 337462 h 566997"/>
                  <a:gd name="connsiteX17" fmla="*/ 286682 w 450105"/>
                  <a:gd name="connsiteY17" fmla="*/ 290291 h 566997"/>
                  <a:gd name="connsiteX18" fmla="*/ 362882 w 450105"/>
                  <a:gd name="connsiteY18" fmla="*/ 224977 h 566997"/>
                  <a:gd name="connsiteX19" fmla="*/ 344739 w 450105"/>
                  <a:gd name="connsiteY19" fmla="*/ 108862 h 566997"/>
                  <a:gd name="connsiteX20" fmla="*/ 185082 w 450105"/>
                  <a:gd name="connsiteY20" fmla="*/ 83462 h 566997"/>
                  <a:gd name="connsiteX21" fmla="*/ 112511 w 450105"/>
                  <a:gd name="connsiteY21" fmla="*/ 152405 h 566997"/>
                  <a:gd name="connsiteX22" fmla="*/ 32682 w 450105"/>
                  <a:gd name="connsiteY22" fmla="*/ 72577 h 566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0105" h="566997">
                    <a:moveTo>
                      <a:pt x="32682" y="72577"/>
                    </a:moveTo>
                    <a:cubicBezTo>
                      <a:pt x="30263" y="47177"/>
                      <a:pt x="67153" y="610"/>
                      <a:pt x="97996" y="5"/>
                    </a:cubicBezTo>
                    <a:cubicBezTo>
                      <a:pt x="128839" y="-600"/>
                      <a:pt x="172382" y="52015"/>
                      <a:pt x="217739" y="68948"/>
                    </a:cubicBezTo>
                    <a:cubicBezTo>
                      <a:pt x="263096" y="85881"/>
                      <a:pt x="341110" y="71972"/>
                      <a:pt x="370139" y="101605"/>
                    </a:cubicBezTo>
                    <a:cubicBezTo>
                      <a:pt x="399168" y="131238"/>
                      <a:pt x="378606" y="208648"/>
                      <a:pt x="391911" y="246748"/>
                    </a:cubicBezTo>
                    <a:cubicBezTo>
                      <a:pt x="405216" y="284848"/>
                      <a:pt x="452992" y="304200"/>
                      <a:pt x="449968" y="330205"/>
                    </a:cubicBezTo>
                    <a:cubicBezTo>
                      <a:pt x="446944" y="356210"/>
                      <a:pt x="393120" y="371330"/>
                      <a:pt x="373768" y="402777"/>
                    </a:cubicBezTo>
                    <a:cubicBezTo>
                      <a:pt x="354416" y="434224"/>
                      <a:pt x="356230" y="495305"/>
                      <a:pt x="333854" y="518891"/>
                    </a:cubicBezTo>
                    <a:cubicBezTo>
                      <a:pt x="311478" y="542477"/>
                      <a:pt x="273982" y="543082"/>
                      <a:pt x="239511" y="544291"/>
                    </a:cubicBezTo>
                    <a:cubicBezTo>
                      <a:pt x="205040" y="545500"/>
                      <a:pt x="156658" y="522520"/>
                      <a:pt x="127025" y="526148"/>
                    </a:cubicBezTo>
                    <a:cubicBezTo>
                      <a:pt x="97392" y="529776"/>
                      <a:pt x="82878" y="573924"/>
                      <a:pt x="61711" y="566062"/>
                    </a:cubicBezTo>
                    <a:cubicBezTo>
                      <a:pt x="40544" y="558200"/>
                      <a:pt x="-1184" y="504377"/>
                      <a:pt x="25" y="478977"/>
                    </a:cubicBezTo>
                    <a:cubicBezTo>
                      <a:pt x="1234" y="453577"/>
                      <a:pt x="45987" y="409429"/>
                      <a:pt x="68968" y="413662"/>
                    </a:cubicBezTo>
                    <a:cubicBezTo>
                      <a:pt x="91949" y="417895"/>
                      <a:pt x="104649" y="488048"/>
                      <a:pt x="137911" y="504377"/>
                    </a:cubicBezTo>
                    <a:cubicBezTo>
                      <a:pt x="171173" y="520706"/>
                      <a:pt x="234068" y="525544"/>
                      <a:pt x="268539" y="511634"/>
                    </a:cubicBezTo>
                    <a:cubicBezTo>
                      <a:pt x="303010" y="497724"/>
                      <a:pt x="342320" y="449948"/>
                      <a:pt x="344739" y="420919"/>
                    </a:cubicBezTo>
                    <a:cubicBezTo>
                      <a:pt x="347158" y="391890"/>
                      <a:pt x="292730" y="359233"/>
                      <a:pt x="283054" y="337462"/>
                    </a:cubicBezTo>
                    <a:cubicBezTo>
                      <a:pt x="273378" y="315691"/>
                      <a:pt x="273377" y="309039"/>
                      <a:pt x="286682" y="290291"/>
                    </a:cubicBezTo>
                    <a:cubicBezTo>
                      <a:pt x="299987" y="271544"/>
                      <a:pt x="353206" y="255215"/>
                      <a:pt x="362882" y="224977"/>
                    </a:cubicBezTo>
                    <a:cubicBezTo>
                      <a:pt x="372558" y="194739"/>
                      <a:pt x="374372" y="132448"/>
                      <a:pt x="344739" y="108862"/>
                    </a:cubicBezTo>
                    <a:cubicBezTo>
                      <a:pt x="315106" y="85276"/>
                      <a:pt x="223787" y="76205"/>
                      <a:pt x="185082" y="83462"/>
                    </a:cubicBezTo>
                    <a:cubicBezTo>
                      <a:pt x="146377" y="90719"/>
                      <a:pt x="137911" y="148172"/>
                      <a:pt x="112511" y="152405"/>
                    </a:cubicBezTo>
                    <a:cubicBezTo>
                      <a:pt x="87111" y="156638"/>
                      <a:pt x="35101" y="97977"/>
                      <a:pt x="32682" y="7257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</p:grpSp>
        <p:sp>
          <p:nvSpPr>
            <p:cNvPr id="152" name="Abgerundetes Rechteck 191"/>
            <p:cNvSpPr/>
            <p:nvPr/>
          </p:nvSpPr>
          <p:spPr>
            <a:xfrm>
              <a:off x="5475079" y="1686711"/>
              <a:ext cx="1487543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>
              <a:spAutoFit/>
            </a:bodyPr>
            <a:lstStyle/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Macrophages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53" name="Abgerundetes Rechteck 192"/>
            <p:cNvSpPr/>
            <p:nvPr/>
          </p:nvSpPr>
          <p:spPr>
            <a:xfrm>
              <a:off x="5590611" y="3292774"/>
              <a:ext cx="1285300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>
              <a:spAutoFit/>
            </a:bodyPr>
            <a:lstStyle/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Eosinophils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54" name="Abgerundetes Rechteck 193"/>
            <p:cNvSpPr/>
            <p:nvPr/>
          </p:nvSpPr>
          <p:spPr>
            <a:xfrm>
              <a:off x="5553850" y="4865186"/>
              <a:ext cx="1325481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>
              <a:spAutoFit/>
            </a:bodyPr>
            <a:lstStyle/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Neutrophils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grpSp>
          <p:nvGrpSpPr>
            <p:cNvPr id="155" name="Gruppieren 194"/>
            <p:cNvGrpSpPr/>
            <p:nvPr/>
          </p:nvGrpSpPr>
          <p:grpSpPr>
            <a:xfrm>
              <a:off x="5801932" y="2151858"/>
              <a:ext cx="792000" cy="720000"/>
              <a:chOff x="4924682" y="3058225"/>
              <a:chExt cx="992867" cy="900719"/>
            </a:xfrm>
          </p:grpSpPr>
          <p:sp>
            <p:nvSpPr>
              <p:cNvPr id="156" name="Freihandform 195"/>
              <p:cNvSpPr/>
              <p:nvPr/>
            </p:nvSpPr>
            <p:spPr>
              <a:xfrm>
                <a:off x="4924682" y="3058225"/>
                <a:ext cx="992867" cy="900719"/>
              </a:xfrm>
              <a:custGeom>
                <a:avLst/>
                <a:gdLst>
                  <a:gd name="connsiteX0" fmla="*/ 374768 w 992867"/>
                  <a:gd name="connsiteY0" fmla="*/ 9003 h 900719"/>
                  <a:gd name="connsiteX1" fmla="*/ 535635 w 992867"/>
                  <a:gd name="connsiteY1" fmla="*/ 9003 h 900719"/>
                  <a:gd name="connsiteX2" fmla="*/ 628768 w 992867"/>
                  <a:gd name="connsiteY2" fmla="*/ 76736 h 900719"/>
                  <a:gd name="connsiteX3" fmla="*/ 662635 w 992867"/>
                  <a:gd name="connsiteY3" fmla="*/ 152936 h 900719"/>
                  <a:gd name="connsiteX4" fmla="*/ 704968 w 992867"/>
                  <a:gd name="connsiteY4" fmla="*/ 169870 h 900719"/>
                  <a:gd name="connsiteX5" fmla="*/ 764235 w 992867"/>
                  <a:gd name="connsiteY5" fmla="*/ 136003 h 900719"/>
                  <a:gd name="connsiteX6" fmla="*/ 823502 w 992867"/>
                  <a:gd name="connsiteY6" fmla="*/ 76736 h 900719"/>
                  <a:gd name="connsiteX7" fmla="*/ 908168 w 992867"/>
                  <a:gd name="connsiteY7" fmla="*/ 76736 h 900719"/>
                  <a:gd name="connsiteX8" fmla="*/ 891235 w 992867"/>
                  <a:gd name="connsiteY8" fmla="*/ 186803 h 900719"/>
                  <a:gd name="connsiteX9" fmla="*/ 865835 w 992867"/>
                  <a:gd name="connsiteY9" fmla="*/ 254536 h 900719"/>
                  <a:gd name="connsiteX10" fmla="*/ 908168 w 992867"/>
                  <a:gd name="connsiteY10" fmla="*/ 356136 h 900719"/>
                  <a:gd name="connsiteX11" fmla="*/ 984368 w 992867"/>
                  <a:gd name="connsiteY11" fmla="*/ 406936 h 900719"/>
                  <a:gd name="connsiteX12" fmla="*/ 984368 w 992867"/>
                  <a:gd name="connsiteY12" fmla="*/ 517003 h 900719"/>
                  <a:gd name="connsiteX13" fmla="*/ 925102 w 992867"/>
                  <a:gd name="connsiteY13" fmla="*/ 601670 h 900719"/>
                  <a:gd name="connsiteX14" fmla="*/ 874302 w 992867"/>
                  <a:gd name="connsiteY14" fmla="*/ 644003 h 900719"/>
                  <a:gd name="connsiteX15" fmla="*/ 925102 w 992867"/>
                  <a:gd name="connsiteY15" fmla="*/ 711736 h 900719"/>
                  <a:gd name="connsiteX16" fmla="*/ 958968 w 992867"/>
                  <a:gd name="connsiteY16" fmla="*/ 754070 h 900719"/>
                  <a:gd name="connsiteX17" fmla="*/ 840435 w 992867"/>
                  <a:gd name="connsiteY17" fmla="*/ 804870 h 900719"/>
                  <a:gd name="connsiteX18" fmla="*/ 738835 w 992867"/>
                  <a:gd name="connsiteY18" fmla="*/ 804870 h 900719"/>
                  <a:gd name="connsiteX19" fmla="*/ 679568 w 992867"/>
                  <a:gd name="connsiteY19" fmla="*/ 796403 h 900719"/>
                  <a:gd name="connsiteX20" fmla="*/ 552568 w 992867"/>
                  <a:gd name="connsiteY20" fmla="*/ 881070 h 900719"/>
                  <a:gd name="connsiteX21" fmla="*/ 450968 w 992867"/>
                  <a:gd name="connsiteY21" fmla="*/ 898003 h 900719"/>
                  <a:gd name="connsiteX22" fmla="*/ 357835 w 992867"/>
                  <a:gd name="connsiteY22" fmla="*/ 838736 h 900719"/>
                  <a:gd name="connsiteX23" fmla="*/ 281635 w 992867"/>
                  <a:gd name="connsiteY23" fmla="*/ 779470 h 900719"/>
                  <a:gd name="connsiteX24" fmla="*/ 163102 w 992867"/>
                  <a:gd name="connsiteY24" fmla="*/ 754070 h 900719"/>
                  <a:gd name="connsiteX25" fmla="*/ 61502 w 992867"/>
                  <a:gd name="connsiteY25" fmla="*/ 728670 h 900719"/>
                  <a:gd name="connsiteX26" fmla="*/ 19168 w 992867"/>
                  <a:gd name="connsiteY26" fmla="*/ 618603 h 900719"/>
                  <a:gd name="connsiteX27" fmla="*/ 86902 w 992867"/>
                  <a:gd name="connsiteY27" fmla="*/ 550870 h 900719"/>
                  <a:gd name="connsiteX28" fmla="*/ 112302 w 992867"/>
                  <a:gd name="connsiteY28" fmla="*/ 525470 h 900719"/>
                  <a:gd name="connsiteX29" fmla="*/ 69968 w 992867"/>
                  <a:gd name="connsiteY29" fmla="*/ 474670 h 900719"/>
                  <a:gd name="connsiteX30" fmla="*/ 36102 w 992867"/>
                  <a:gd name="connsiteY30" fmla="*/ 432336 h 900719"/>
                  <a:gd name="connsiteX31" fmla="*/ 95368 w 992867"/>
                  <a:gd name="connsiteY31" fmla="*/ 398470 h 900719"/>
                  <a:gd name="connsiteX32" fmla="*/ 137702 w 992867"/>
                  <a:gd name="connsiteY32" fmla="*/ 347670 h 900719"/>
                  <a:gd name="connsiteX33" fmla="*/ 120768 w 992867"/>
                  <a:gd name="connsiteY33" fmla="*/ 322270 h 900719"/>
                  <a:gd name="connsiteX34" fmla="*/ 86902 w 992867"/>
                  <a:gd name="connsiteY34" fmla="*/ 322270 h 900719"/>
                  <a:gd name="connsiteX35" fmla="*/ 27635 w 992867"/>
                  <a:gd name="connsiteY35" fmla="*/ 330736 h 900719"/>
                  <a:gd name="connsiteX36" fmla="*/ 2235 w 992867"/>
                  <a:gd name="connsiteY36" fmla="*/ 330736 h 900719"/>
                  <a:gd name="connsiteX37" fmla="*/ 2235 w 992867"/>
                  <a:gd name="connsiteY37" fmla="*/ 296870 h 900719"/>
                  <a:gd name="connsiteX38" fmla="*/ 10702 w 992867"/>
                  <a:gd name="connsiteY38" fmla="*/ 263003 h 900719"/>
                  <a:gd name="connsiteX39" fmla="*/ 95368 w 992867"/>
                  <a:gd name="connsiteY39" fmla="*/ 220670 h 900719"/>
                  <a:gd name="connsiteX40" fmla="*/ 154635 w 992867"/>
                  <a:gd name="connsiteY40" fmla="*/ 178336 h 900719"/>
                  <a:gd name="connsiteX41" fmla="*/ 205435 w 992867"/>
                  <a:gd name="connsiteY41" fmla="*/ 152936 h 900719"/>
                  <a:gd name="connsiteX42" fmla="*/ 230835 w 992867"/>
                  <a:gd name="connsiteY42" fmla="*/ 110603 h 900719"/>
                  <a:gd name="connsiteX43" fmla="*/ 256235 w 992867"/>
                  <a:gd name="connsiteY43" fmla="*/ 93670 h 900719"/>
                  <a:gd name="connsiteX44" fmla="*/ 307035 w 992867"/>
                  <a:gd name="connsiteY44" fmla="*/ 119070 h 900719"/>
                  <a:gd name="connsiteX45" fmla="*/ 340902 w 992867"/>
                  <a:gd name="connsiteY45" fmla="*/ 144470 h 900719"/>
                  <a:gd name="connsiteX46" fmla="*/ 374768 w 992867"/>
                  <a:gd name="connsiteY46" fmla="*/ 136003 h 900719"/>
                  <a:gd name="connsiteX47" fmla="*/ 383235 w 992867"/>
                  <a:gd name="connsiteY47" fmla="*/ 102136 h 900719"/>
                  <a:gd name="connsiteX48" fmla="*/ 357835 w 992867"/>
                  <a:gd name="connsiteY48" fmla="*/ 85203 h 900719"/>
                  <a:gd name="connsiteX49" fmla="*/ 374768 w 992867"/>
                  <a:gd name="connsiteY49" fmla="*/ 9003 h 90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92867" h="900719">
                    <a:moveTo>
                      <a:pt x="374768" y="9003"/>
                    </a:moveTo>
                    <a:cubicBezTo>
                      <a:pt x="404401" y="-3697"/>
                      <a:pt x="493302" y="-2286"/>
                      <a:pt x="535635" y="9003"/>
                    </a:cubicBezTo>
                    <a:cubicBezTo>
                      <a:pt x="577968" y="20292"/>
                      <a:pt x="607601" y="52747"/>
                      <a:pt x="628768" y="76736"/>
                    </a:cubicBezTo>
                    <a:cubicBezTo>
                      <a:pt x="649935" y="100725"/>
                      <a:pt x="649935" y="137414"/>
                      <a:pt x="662635" y="152936"/>
                    </a:cubicBezTo>
                    <a:cubicBezTo>
                      <a:pt x="675335" y="168458"/>
                      <a:pt x="688035" y="172692"/>
                      <a:pt x="704968" y="169870"/>
                    </a:cubicBezTo>
                    <a:cubicBezTo>
                      <a:pt x="721901" y="167048"/>
                      <a:pt x="744479" y="151525"/>
                      <a:pt x="764235" y="136003"/>
                    </a:cubicBezTo>
                    <a:cubicBezTo>
                      <a:pt x="783991" y="120481"/>
                      <a:pt x="799513" y="86614"/>
                      <a:pt x="823502" y="76736"/>
                    </a:cubicBezTo>
                    <a:cubicBezTo>
                      <a:pt x="847491" y="66858"/>
                      <a:pt x="896879" y="58392"/>
                      <a:pt x="908168" y="76736"/>
                    </a:cubicBezTo>
                    <a:cubicBezTo>
                      <a:pt x="919457" y="95080"/>
                      <a:pt x="898290" y="157170"/>
                      <a:pt x="891235" y="186803"/>
                    </a:cubicBezTo>
                    <a:cubicBezTo>
                      <a:pt x="884180" y="216436"/>
                      <a:pt x="863013" y="226314"/>
                      <a:pt x="865835" y="254536"/>
                    </a:cubicBezTo>
                    <a:cubicBezTo>
                      <a:pt x="868657" y="282758"/>
                      <a:pt x="888413" y="330736"/>
                      <a:pt x="908168" y="356136"/>
                    </a:cubicBezTo>
                    <a:cubicBezTo>
                      <a:pt x="927924" y="381536"/>
                      <a:pt x="971668" y="380125"/>
                      <a:pt x="984368" y="406936"/>
                    </a:cubicBezTo>
                    <a:cubicBezTo>
                      <a:pt x="997068" y="433747"/>
                      <a:pt x="994246" y="484547"/>
                      <a:pt x="984368" y="517003"/>
                    </a:cubicBezTo>
                    <a:cubicBezTo>
                      <a:pt x="974490" y="549459"/>
                      <a:pt x="943446" y="580503"/>
                      <a:pt x="925102" y="601670"/>
                    </a:cubicBezTo>
                    <a:cubicBezTo>
                      <a:pt x="906758" y="622837"/>
                      <a:pt x="874302" y="625659"/>
                      <a:pt x="874302" y="644003"/>
                    </a:cubicBezTo>
                    <a:cubicBezTo>
                      <a:pt x="874302" y="662347"/>
                      <a:pt x="910991" y="693392"/>
                      <a:pt x="925102" y="711736"/>
                    </a:cubicBezTo>
                    <a:cubicBezTo>
                      <a:pt x="939213" y="730080"/>
                      <a:pt x="973079" y="738548"/>
                      <a:pt x="958968" y="754070"/>
                    </a:cubicBezTo>
                    <a:cubicBezTo>
                      <a:pt x="944857" y="769592"/>
                      <a:pt x="877124" y="796403"/>
                      <a:pt x="840435" y="804870"/>
                    </a:cubicBezTo>
                    <a:cubicBezTo>
                      <a:pt x="803746" y="813337"/>
                      <a:pt x="765646" y="806281"/>
                      <a:pt x="738835" y="804870"/>
                    </a:cubicBezTo>
                    <a:cubicBezTo>
                      <a:pt x="712024" y="803459"/>
                      <a:pt x="710613" y="783703"/>
                      <a:pt x="679568" y="796403"/>
                    </a:cubicBezTo>
                    <a:cubicBezTo>
                      <a:pt x="648524" y="809103"/>
                      <a:pt x="590668" y="864137"/>
                      <a:pt x="552568" y="881070"/>
                    </a:cubicBezTo>
                    <a:cubicBezTo>
                      <a:pt x="514468" y="898003"/>
                      <a:pt x="483423" y="905059"/>
                      <a:pt x="450968" y="898003"/>
                    </a:cubicBezTo>
                    <a:cubicBezTo>
                      <a:pt x="418513" y="890947"/>
                      <a:pt x="386057" y="858492"/>
                      <a:pt x="357835" y="838736"/>
                    </a:cubicBezTo>
                    <a:cubicBezTo>
                      <a:pt x="329613" y="818981"/>
                      <a:pt x="314090" y="793581"/>
                      <a:pt x="281635" y="779470"/>
                    </a:cubicBezTo>
                    <a:cubicBezTo>
                      <a:pt x="249180" y="765359"/>
                      <a:pt x="199791" y="762537"/>
                      <a:pt x="163102" y="754070"/>
                    </a:cubicBezTo>
                    <a:cubicBezTo>
                      <a:pt x="126413" y="745603"/>
                      <a:pt x="85491" y="751248"/>
                      <a:pt x="61502" y="728670"/>
                    </a:cubicBezTo>
                    <a:cubicBezTo>
                      <a:pt x="37513" y="706092"/>
                      <a:pt x="14935" y="648236"/>
                      <a:pt x="19168" y="618603"/>
                    </a:cubicBezTo>
                    <a:cubicBezTo>
                      <a:pt x="23401" y="588970"/>
                      <a:pt x="86902" y="550870"/>
                      <a:pt x="86902" y="550870"/>
                    </a:cubicBezTo>
                    <a:cubicBezTo>
                      <a:pt x="102424" y="535348"/>
                      <a:pt x="115124" y="538170"/>
                      <a:pt x="112302" y="525470"/>
                    </a:cubicBezTo>
                    <a:cubicBezTo>
                      <a:pt x="109480" y="512770"/>
                      <a:pt x="82668" y="490192"/>
                      <a:pt x="69968" y="474670"/>
                    </a:cubicBezTo>
                    <a:cubicBezTo>
                      <a:pt x="57268" y="459148"/>
                      <a:pt x="31869" y="445036"/>
                      <a:pt x="36102" y="432336"/>
                    </a:cubicBezTo>
                    <a:cubicBezTo>
                      <a:pt x="40335" y="419636"/>
                      <a:pt x="78435" y="412581"/>
                      <a:pt x="95368" y="398470"/>
                    </a:cubicBezTo>
                    <a:cubicBezTo>
                      <a:pt x="112301" y="384359"/>
                      <a:pt x="133469" y="360370"/>
                      <a:pt x="137702" y="347670"/>
                    </a:cubicBezTo>
                    <a:cubicBezTo>
                      <a:pt x="141935" y="334970"/>
                      <a:pt x="129235" y="326503"/>
                      <a:pt x="120768" y="322270"/>
                    </a:cubicBezTo>
                    <a:cubicBezTo>
                      <a:pt x="112301" y="318037"/>
                      <a:pt x="102424" y="320859"/>
                      <a:pt x="86902" y="322270"/>
                    </a:cubicBezTo>
                    <a:cubicBezTo>
                      <a:pt x="71380" y="323681"/>
                      <a:pt x="41746" y="329325"/>
                      <a:pt x="27635" y="330736"/>
                    </a:cubicBezTo>
                    <a:cubicBezTo>
                      <a:pt x="13524" y="332147"/>
                      <a:pt x="6468" y="336380"/>
                      <a:pt x="2235" y="330736"/>
                    </a:cubicBezTo>
                    <a:cubicBezTo>
                      <a:pt x="-1998" y="325092"/>
                      <a:pt x="824" y="308159"/>
                      <a:pt x="2235" y="296870"/>
                    </a:cubicBezTo>
                    <a:cubicBezTo>
                      <a:pt x="3646" y="285581"/>
                      <a:pt x="-4820" y="275703"/>
                      <a:pt x="10702" y="263003"/>
                    </a:cubicBezTo>
                    <a:cubicBezTo>
                      <a:pt x="26224" y="250303"/>
                      <a:pt x="71379" y="234781"/>
                      <a:pt x="95368" y="220670"/>
                    </a:cubicBezTo>
                    <a:cubicBezTo>
                      <a:pt x="119357" y="206559"/>
                      <a:pt x="136291" y="189625"/>
                      <a:pt x="154635" y="178336"/>
                    </a:cubicBezTo>
                    <a:cubicBezTo>
                      <a:pt x="172979" y="167047"/>
                      <a:pt x="192735" y="164225"/>
                      <a:pt x="205435" y="152936"/>
                    </a:cubicBezTo>
                    <a:cubicBezTo>
                      <a:pt x="218135" y="141647"/>
                      <a:pt x="222368" y="120481"/>
                      <a:pt x="230835" y="110603"/>
                    </a:cubicBezTo>
                    <a:cubicBezTo>
                      <a:pt x="239302" y="100725"/>
                      <a:pt x="243535" y="92259"/>
                      <a:pt x="256235" y="93670"/>
                    </a:cubicBezTo>
                    <a:cubicBezTo>
                      <a:pt x="268935" y="95081"/>
                      <a:pt x="292924" y="110603"/>
                      <a:pt x="307035" y="119070"/>
                    </a:cubicBezTo>
                    <a:cubicBezTo>
                      <a:pt x="321146" y="127537"/>
                      <a:pt x="329613" y="141648"/>
                      <a:pt x="340902" y="144470"/>
                    </a:cubicBezTo>
                    <a:cubicBezTo>
                      <a:pt x="352191" y="147292"/>
                      <a:pt x="367713" y="143059"/>
                      <a:pt x="374768" y="136003"/>
                    </a:cubicBezTo>
                    <a:cubicBezTo>
                      <a:pt x="381823" y="128947"/>
                      <a:pt x="386057" y="110603"/>
                      <a:pt x="383235" y="102136"/>
                    </a:cubicBezTo>
                    <a:cubicBezTo>
                      <a:pt x="380413" y="93669"/>
                      <a:pt x="363479" y="97903"/>
                      <a:pt x="357835" y="85203"/>
                    </a:cubicBezTo>
                    <a:cubicBezTo>
                      <a:pt x="352191" y="72503"/>
                      <a:pt x="345135" y="21703"/>
                      <a:pt x="374768" y="900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7" name="Freihandform 196"/>
              <p:cNvSpPr/>
              <p:nvPr/>
            </p:nvSpPr>
            <p:spPr>
              <a:xfrm>
                <a:off x="5220072" y="3324704"/>
                <a:ext cx="402089" cy="367762"/>
              </a:xfrm>
              <a:custGeom>
                <a:avLst/>
                <a:gdLst>
                  <a:gd name="connsiteX0" fmla="*/ 11122 w 402089"/>
                  <a:gd name="connsiteY0" fmla="*/ 137661 h 367762"/>
                  <a:gd name="connsiteX1" fmla="*/ 112722 w 402089"/>
                  <a:gd name="connsiteY1" fmla="*/ 78394 h 367762"/>
                  <a:gd name="connsiteX2" fmla="*/ 171988 w 402089"/>
                  <a:gd name="connsiteY2" fmla="*/ 69928 h 367762"/>
                  <a:gd name="connsiteX3" fmla="*/ 205855 w 402089"/>
                  <a:gd name="connsiteY3" fmla="*/ 36061 h 367762"/>
                  <a:gd name="connsiteX4" fmla="*/ 239722 w 402089"/>
                  <a:gd name="connsiteY4" fmla="*/ 2194 h 367762"/>
                  <a:gd name="connsiteX5" fmla="*/ 332855 w 402089"/>
                  <a:gd name="connsiteY5" fmla="*/ 10661 h 367762"/>
                  <a:gd name="connsiteX6" fmla="*/ 383655 w 402089"/>
                  <a:gd name="connsiteY6" fmla="*/ 69928 h 367762"/>
                  <a:gd name="connsiteX7" fmla="*/ 400588 w 402089"/>
                  <a:gd name="connsiteY7" fmla="*/ 188461 h 367762"/>
                  <a:gd name="connsiteX8" fmla="*/ 349788 w 402089"/>
                  <a:gd name="connsiteY8" fmla="*/ 315461 h 367762"/>
                  <a:gd name="connsiteX9" fmla="*/ 231255 w 402089"/>
                  <a:gd name="connsiteY9" fmla="*/ 366261 h 367762"/>
                  <a:gd name="connsiteX10" fmla="*/ 78855 w 402089"/>
                  <a:gd name="connsiteY10" fmla="*/ 349328 h 367762"/>
                  <a:gd name="connsiteX11" fmla="*/ 19588 w 402089"/>
                  <a:gd name="connsiteY11" fmla="*/ 298528 h 367762"/>
                  <a:gd name="connsiteX12" fmla="*/ 2655 w 402089"/>
                  <a:gd name="connsiteY12" fmla="*/ 230794 h 367762"/>
                  <a:gd name="connsiteX13" fmla="*/ 11122 w 402089"/>
                  <a:gd name="connsiteY13" fmla="*/ 137661 h 36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2089" h="367762">
                    <a:moveTo>
                      <a:pt x="11122" y="137661"/>
                    </a:moveTo>
                    <a:cubicBezTo>
                      <a:pt x="29467" y="112261"/>
                      <a:pt x="85911" y="89683"/>
                      <a:pt x="112722" y="78394"/>
                    </a:cubicBezTo>
                    <a:cubicBezTo>
                      <a:pt x="139533" y="67105"/>
                      <a:pt x="156466" y="76983"/>
                      <a:pt x="171988" y="69928"/>
                    </a:cubicBezTo>
                    <a:cubicBezTo>
                      <a:pt x="187510" y="62873"/>
                      <a:pt x="205855" y="36061"/>
                      <a:pt x="205855" y="36061"/>
                    </a:cubicBezTo>
                    <a:cubicBezTo>
                      <a:pt x="217144" y="24772"/>
                      <a:pt x="218555" y="6427"/>
                      <a:pt x="239722" y="2194"/>
                    </a:cubicBezTo>
                    <a:cubicBezTo>
                      <a:pt x="260889" y="-2039"/>
                      <a:pt x="308866" y="-628"/>
                      <a:pt x="332855" y="10661"/>
                    </a:cubicBezTo>
                    <a:cubicBezTo>
                      <a:pt x="356844" y="21950"/>
                      <a:pt x="372366" y="40295"/>
                      <a:pt x="383655" y="69928"/>
                    </a:cubicBezTo>
                    <a:cubicBezTo>
                      <a:pt x="394944" y="99561"/>
                      <a:pt x="406232" y="147539"/>
                      <a:pt x="400588" y="188461"/>
                    </a:cubicBezTo>
                    <a:cubicBezTo>
                      <a:pt x="394944" y="229383"/>
                      <a:pt x="378010" y="285828"/>
                      <a:pt x="349788" y="315461"/>
                    </a:cubicBezTo>
                    <a:cubicBezTo>
                      <a:pt x="321566" y="345094"/>
                      <a:pt x="276411" y="360617"/>
                      <a:pt x="231255" y="366261"/>
                    </a:cubicBezTo>
                    <a:cubicBezTo>
                      <a:pt x="186100" y="371906"/>
                      <a:pt x="114133" y="360617"/>
                      <a:pt x="78855" y="349328"/>
                    </a:cubicBezTo>
                    <a:cubicBezTo>
                      <a:pt x="43577" y="338039"/>
                      <a:pt x="32288" y="318284"/>
                      <a:pt x="19588" y="298528"/>
                    </a:cubicBezTo>
                    <a:cubicBezTo>
                      <a:pt x="6888" y="278772"/>
                      <a:pt x="2655" y="259016"/>
                      <a:pt x="2655" y="230794"/>
                    </a:cubicBezTo>
                    <a:cubicBezTo>
                      <a:pt x="2655" y="202572"/>
                      <a:pt x="-7223" y="163061"/>
                      <a:pt x="11122" y="1376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75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98" name="Abgerundetes Rechteck 53"/>
          <p:cNvSpPr/>
          <p:nvPr/>
        </p:nvSpPr>
        <p:spPr>
          <a:xfrm>
            <a:off x="3347862" y="3464308"/>
            <a:ext cx="745071" cy="9947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r>
              <a:rPr lang="de-CH" altLang="de-DE" sz="1800" dirty="0">
                <a:solidFill>
                  <a:srgbClr val="404040"/>
                </a:solidFill>
                <a:latin typeface="Calibri"/>
                <a:cs typeface="Calibri"/>
              </a:rPr>
              <a:t>IL-4</a:t>
            </a:r>
          </a:p>
          <a:p>
            <a:r>
              <a:rPr lang="de-CH" altLang="de-DE" sz="1800" dirty="0">
                <a:solidFill>
                  <a:srgbClr val="404040"/>
                </a:solidFill>
                <a:latin typeface="Calibri"/>
                <a:cs typeface="Calibri"/>
              </a:rPr>
              <a:t>IL-5</a:t>
            </a:r>
          </a:p>
          <a:p>
            <a:r>
              <a:rPr lang="de-CH" altLang="de-DE" sz="1800" dirty="0">
                <a:solidFill>
                  <a:srgbClr val="404040"/>
                </a:solidFill>
                <a:latin typeface="Calibri"/>
                <a:cs typeface="Calibri"/>
              </a:rPr>
              <a:t>IL-13</a:t>
            </a:r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cxnSp>
        <p:nvCxnSpPr>
          <p:cNvPr id="199" name="Gerade Verbindung mit Pfeil 102"/>
          <p:cNvCxnSpPr/>
          <p:nvPr/>
        </p:nvCxnSpPr>
        <p:spPr>
          <a:xfrm flipV="1">
            <a:off x="1142607" y="3920936"/>
            <a:ext cx="589605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03"/>
          <p:cNvCxnSpPr/>
          <p:nvPr/>
        </p:nvCxnSpPr>
        <p:spPr>
          <a:xfrm>
            <a:off x="1067506" y="4396708"/>
            <a:ext cx="520690" cy="47649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104"/>
          <p:cNvCxnSpPr/>
          <p:nvPr/>
        </p:nvCxnSpPr>
        <p:spPr>
          <a:xfrm flipV="1">
            <a:off x="1067506" y="2984108"/>
            <a:ext cx="520690" cy="47649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Abgerundetes Rechteck 105"/>
          <p:cNvSpPr/>
          <p:nvPr/>
        </p:nvSpPr>
        <p:spPr>
          <a:xfrm rot="19051858">
            <a:off x="323136" y="2883320"/>
            <a:ext cx="1822242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altLang="de-DE" sz="1800" dirty="0">
                <a:solidFill>
                  <a:srgbClr val="404040"/>
                </a:solidFill>
                <a:latin typeface="Calibri"/>
                <a:cs typeface="Calibri"/>
              </a:rPr>
              <a:t>IL-12 / IFN-</a:t>
            </a:r>
            <a:r>
              <a:rPr lang="el-GR" altLang="de-DE" sz="1800" dirty="0">
                <a:solidFill>
                  <a:srgbClr val="404040"/>
                </a:solidFill>
                <a:latin typeface="Calibri"/>
                <a:cs typeface="Calibri"/>
              </a:rPr>
              <a:t>γ</a:t>
            </a:r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203" name="Abgerundetes Rechteck 109"/>
          <p:cNvSpPr/>
          <p:nvPr/>
        </p:nvSpPr>
        <p:spPr>
          <a:xfrm>
            <a:off x="507729" y="3573063"/>
            <a:ext cx="1822242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de-CH" altLang="de-DE" sz="1800" dirty="0">
                <a:solidFill>
                  <a:srgbClr val="404040"/>
                </a:solidFill>
                <a:latin typeface="Calibri"/>
                <a:cs typeface="Calibri"/>
              </a:rPr>
              <a:t>IL-4</a:t>
            </a:r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204" name="Abgerundetes Rechteck 110"/>
          <p:cNvSpPr/>
          <p:nvPr/>
        </p:nvSpPr>
        <p:spPr>
          <a:xfrm rot="2550940">
            <a:off x="270779" y="4517360"/>
            <a:ext cx="1822242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de-CH" altLang="de-DE" sz="1800" dirty="0">
                <a:solidFill>
                  <a:srgbClr val="404040"/>
                </a:solidFill>
                <a:latin typeface="Calibri"/>
                <a:cs typeface="Calibri"/>
              </a:rPr>
              <a:t>IL-6 / IL-1</a:t>
            </a:r>
            <a:r>
              <a:rPr lang="el-GR" altLang="de-DE" sz="1800" dirty="0">
                <a:solidFill>
                  <a:srgbClr val="404040"/>
                </a:solidFill>
                <a:latin typeface="Calibri"/>
                <a:cs typeface="Calibri"/>
              </a:rPr>
              <a:t>β</a:t>
            </a:r>
            <a:endParaRPr lang="de-CH" altLang="de-DE" sz="1800" dirty="0">
              <a:solidFill>
                <a:srgbClr val="404040"/>
              </a:solidFill>
              <a:latin typeface="Calibri"/>
              <a:cs typeface="Calibri"/>
            </a:endParaRPr>
          </a:p>
          <a:p>
            <a:pPr algn="ctr"/>
            <a:r>
              <a:rPr lang="de-CH" altLang="de-DE" sz="1800" dirty="0">
                <a:solidFill>
                  <a:srgbClr val="404040"/>
                </a:solidFill>
                <a:latin typeface="Calibri"/>
                <a:cs typeface="Calibri"/>
              </a:rPr>
              <a:t>TGF-</a:t>
            </a:r>
            <a:r>
              <a:rPr lang="el-GR" altLang="de-DE" sz="1800" dirty="0">
                <a:solidFill>
                  <a:srgbClr val="404040"/>
                </a:solidFill>
                <a:latin typeface="Calibri"/>
                <a:cs typeface="Calibri"/>
              </a:rPr>
              <a:t>β</a:t>
            </a:r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grpSp>
        <p:nvGrpSpPr>
          <p:cNvPr id="205" name="Gruppieren 26"/>
          <p:cNvGrpSpPr/>
          <p:nvPr/>
        </p:nvGrpSpPr>
        <p:grpSpPr>
          <a:xfrm>
            <a:off x="7251329" y="798826"/>
            <a:ext cx="1716831" cy="5333878"/>
            <a:chOff x="7026236" y="831426"/>
            <a:chExt cx="1512000" cy="5333878"/>
          </a:xfrm>
        </p:grpSpPr>
        <p:sp>
          <p:nvSpPr>
            <p:cNvPr id="206" name="Abgerundetes Rechteck 33"/>
            <p:cNvSpPr/>
            <p:nvPr/>
          </p:nvSpPr>
          <p:spPr>
            <a:xfrm>
              <a:off x="7026236" y="1628800"/>
              <a:ext cx="1512000" cy="1368000"/>
            </a:xfrm>
            <a:prstGeom prst="roundRect">
              <a:avLst>
                <a:gd name="adj" fmla="val 938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Autoimmunity; chronic inflammation </a:t>
              </a:r>
            </a:p>
          </p:txBody>
        </p:sp>
        <p:sp>
          <p:nvSpPr>
            <p:cNvPr id="207" name="Abgerundetes Rechteck 37"/>
            <p:cNvSpPr/>
            <p:nvPr/>
          </p:nvSpPr>
          <p:spPr>
            <a:xfrm>
              <a:off x="7026236" y="3212976"/>
              <a:ext cx="1512000" cy="1374791"/>
            </a:xfrm>
            <a:prstGeom prst="roundRect">
              <a:avLst>
                <a:gd name="adj" fmla="val 938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Allergy</a:t>
              </a:r>
            </a:p>
          </p:txBody>
        </p:sp>
        <p:sp>
          <p:nvSpPr>
            <p:cNvPr id="208" name="Abgerundetes Rechteck 44"/>
            <p:cNvSpPr/>
            <p:nvPr/>
          </p:nvSpPr>
          <p:spPr>
            <a:xfrm>
              <a:off x="7026236" y="4797320"/>
              <a:ext cx="1512000" cy="1367984"/>
            </a:xfrm>
            <a:prstGeom prst="roundRect">
              <a:avLst>
                <a:gd name="adj" fmla="val 88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Autoimmunity</a:t>
              </a:r>
            </a:p>
          </p:txBody>
        </p:sp>
        <p:sp>
          <p:nvSpPr>
            <p:cNvPr id="209" name="Abgerundetes Rechteck 46"/>
            <p:cNvSpPr/>
            <p:nvPr/>
          </p:nvSpPr>
          <p:spPr>
            <a:xfrm>
              <a:off x="7026236" y="831426"/>
              <a:ext cx="1512000" cy="4086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/>
              <a:r>
                <a:rPr lang="en-US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Role in disease</a:t>
              </a:r>
            </a:p>
          </p:txBody>
        </p:sp>
      </p:grpSp>
      <p:sp>
        <p:nvSpPr>
          <p:cNvPr id="210" name="Rectangle 209"/>
          <p:cNvSpPr/>
          <p:nvPr/>
        </p:nvSpPr>
        <p:spPr>
          <a:xfrm>
            <a:off x="1880624" y="2194467"/>
            <a:ext cx="53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404040"/>
                </a:solidFill>
                <a:latin typeface="Calibri"/>
                <a:cs typeface="Calibri"/>
              </a:rPr>
              <a:t>Th1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1827864" y="3701533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404040"/>
                </a:solidFill>
                <a:latin typeface="Calibri"/>
                <a:cs typeface="Calibri"/>
              </a:rPr>
              <a:t>Th2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1770156" y="5276334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404040"/>
                </a:solidFill>
                <a:latin typeface="Calibri"/>
                <a:cs typeface="Calibri"/>
              </a:rPr>
              <a:t>Th17</a:t>
            </a: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2024592" y="-2669"/>
            <a:ext cx="54590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CD4</a:t>
            </a:r>
            <a:r>
              <a:rPr lang="en-US" sz="3200" b="1" baseline="30000" dirty="0">
                <a:solidFill>
                  <a:srgbClr val="FF0603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+</a:t>
            </a:r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 helper T cell</a:t>
            </a:r>
            <a:r>
              <a:rPr lang="en-US" sz="3200" b="1" baseline="-25000" dirty="0">
                <a:solidFill>
                  <a:srgbClr val="FF0603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 </a:t>
            </a:r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subsets</a:t>
            </a:r>
            <a:r>
              <a:rPr lang="en-US" sz="2400" b="1" dirty="0">
                <a:solidFill>
                  <a:srgbClr val="FF060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8174038" y="0"/>
            <a:ext cx="9699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 smtClean="0">
                <a:solidFill>
                  <a:schemeClr val="tx1"/>
                </a:solidFill>
                <a:latin typeface="Comic Sans MS" pitchFamily="26" charset="0"/>
                <a:ea typeface="Arial" pitchFamily="26" charset="0"/>
                <a:cs typeface="Arial" pitchFamily="2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5pPr>
            <a:lvl6pPr marL="22860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6pPr>
            <a:lvl7pPr marL="27432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7pPr>
            <a:lvl8pPr marL="32004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8pPr>
            <a:lvl9pPr marL="36576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9pPr>
          </a:lstStyle>
          <a:p>
            <a:fld id="{B3BE7DD8-36AB-1F46-9499-91F9CC5F9FCA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50157" y="2077092"/>
            <a:ext cx="838200" cy="762000"/>
            <a:chOff x="304" y="560"/>
            <a:chExt cx="776" cy="76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04" y="560"/>
              <a:ext cx="776" cy="76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CDCC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24" y="685"/>
              <a:ext cx="520" cy="51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DA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215018" y="2005182"/>
            <a:ext cx="838200" cy="838200"/>
            <a:chOff x="4384" y="2132"/>
            <a:chExt cx="642" cy="67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384" y="2132"/>
              <a:ext cx="642" cy="675"/>
            </a:xfrm>
            <a:prstGeom prst="ellipse">
              <a:avLst/>
            </a:prstGeom>
            <a:solidFill>
              <a:srgbClr val="E6AE92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483" y="2242"/>
              <a:ext cx="430" cy="453"/>
            </a:xfrm>
            <a:prstGeom prst="ellipse">
              <a:avLst/>
            </a:prstGeom>
            <a:gradFill rotWithShape="0">
              <a:gsLst>
                <a:gs pos="0">
                  <a:srgbClr val="E1CD0F">
                    <a:gamma/>
                    <a:shade val="46275"/>
                    <a:invGamma/>
                  </a:srgbClr>
                </a:gs>
                <a:gs pos="50000">
                  <a:srgbClr val="E1CD0F"/>
                </a:gs>
                <a:gs pos="100000">
                  <a:srgbClr val="E1CD0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38297" y="705246"/>
            <a:ext cx="533400" cy="533400"/>
            <a:chOff x="4608" y="480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608" y="4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660" y="535"/>
              <a:ext cx="225" cy="2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527452" y="2278476"/>
            <a:ext cx="838200" cy="762000"/>
            <a:chOff x="3360" y="2832"/>
            <a:chExt cx="528" cy="480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360" y="2832"/>
              <a:ext cx="528" cy="4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442" y="2910"/>
              <a:ext cx="353" cy="32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67792" y="2202276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rgbClr val="FF060F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Th1</a:t>
            </a:r>
            <a:endParaRPr lang="en-US" sz="24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093789" y="2141778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rgbClr val="FF060F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Th17 </a:t>
            </a:r>
            <a:endParaRPr lang="en-US" sz="24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263509" y="642610"/>
            <a:ext cx="1474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Naïve CD4</a:t>
            </a:r>
          </a:p>
          <a:p>
            <a:pPr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 cell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218015" y="2057318"/>
            <a:ext cx="764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rgbClr val="FF060F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Th2 </a:t>
            </a:r>
            <a:endParaRPr lang="en-US" sz="24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1657394" y="31760"/>
            <a:ext cx="51152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E02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CD4 effector T cell subsets 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H="1">
            <a:off x="1702130" y="1344285"/>
            <a:ext cx="957263" cy="733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2946552" y="1346904"/>
            <a:ext cx="0" cy="855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3290836" y="1311357"/>
            <a:ext cx="980474" cy="69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>
            <a:off x="1562097" y="2964082"/>
            <a:ext cx="769121" cy="9903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H="1">
            <a:off x="3553097" y="2964083"/>
            <a:ext cx="791176" cy="9903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2946552" y="3141426"/>
            <a:ext cx="0" cy="813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26617" y="3954452"/>
            <a:ext cx="38790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/>
                <a:cs typeface="Comic Sans MS"/>
              </a:rPr>
              <a:t>Migrate to sites of infection and inflammation  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2958650" y="5154780"/>
            <a:ext cx="0" cy="813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50412" y="5967806"/>
            <a:ext cx="387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/>
                <a:cs typeface="Comic Sans MS"/>
              </a:rPr>
              <a:t>Elimination of microbes</a:t>
            </a:r>
          </a:p>
        </p:txBody>
      </p:sp>
    </p:spTree>
    <p:extLst>
      <p:ext uri="{BB962C8B-B14F-4D97-AF65-F5344CB8AC3E}">
        <p14:creationId xmlns:p14="http://schemas.microsoft.com/office/powerpoint/2010/main" val="160472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8174038" y="0"/>
            <a:ext cx="9699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 smtClean="0">
                <a:solidFill>
                  <a:schemeClr val="tx1"/>
                </a:solidFill>
                <a:latin typeface="Comic Sans MS" pitchFamily="26" charset="0"/>
                <a:ea typeface="Arial" pitchFamily="26" charset="0"/>
                <a:cs typeface="Arial" pitchFamily="2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5pPr>
            <a:lvl6pPr marL="22860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6pPr>
            <a:lvl7pPr marL="27432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7pPr>
            <a:lvl8pPr marL="32004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8pPr>
            <a:lvl9pPr marL="36576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9pPr>
          </a:lstStyle>
          <a:p>
            <a:fld id="{B3BE7DD8-36AB-1F46-9499-91F9CC5F9FC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50157" y="2077092"/>
            <a:ext cx="838200" cy="762000"/>
            <a:chOff x="304" y="560"/>
            <a:chExt cx="776" cy="76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04" y="560"/>
              <a:ext cx="776" cy="76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CDCC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24" y="685"/>
              <a:ext cx="520" cy="51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DA3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215018" y="2005182"/>
            <a:ext cx="838200" cy="838200"/>
            <a:chOff x="4384" y="2132"/>
            <a:chExt cx="642" cy="67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384" y="2132"/>
              <a:ext cx="642" cy="675"/>
            </a:xfrm>
            <a:prstGeom prst="ellipse">
              <a:avLst/>
            </a:prstGeom>
            <a:solidFill>
              <a:srgbClr val="E6AE92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483" y="2242"/>
              <a:ext cx="430" cy="453"/>
            </a:xfrm>
            <a:prstGeom prst="ellipse">
              <a:avLst/>
            </a:prstGeom>
            <a:gradFill rotWithShape="0">
              <a:gsLst>
                <a:gs pos="0">
                  <a:srgbClr val="E1CD0F">
                    <a:gamma/>
                    <a:shade val="46275"/>
                    <a:invGamma/>
                  </a:srgbClr>
                </a:gs>
                <a:gs pos="50000">
                  <a:srgbClr val="E1CD0F"/>
                </a:gs>
                <a:gs pos="100000">
                  <a:srgbClr val="E1CD0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38297" y="705246"/>
            <a:ext cx="533400" cy="533400"/>
            <a:chOff x="4608" y="480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608" y="4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660" y="535"/>
              <a:ext cx="225" cy="2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527452" y="2278476"/>
            <a:ext cx="838200" cy="762000"/>
            <a:chOff x="3360" y="2832"/>
            <a:chExt cx="528" cy="480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360" y="2832"/>
              <a:ext cx="528" cy="4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442" y="2910"/>
              <a:ext cx="353" cy="32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67792" y="2202276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rgbClr val="FF060F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Th1</a:t>
            </a:r>
            <a:endParaRPr lang="en-US" sz="24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093789" y="2141778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rgbClr val="FF060F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Th17 </a:t>
            </a:r>
            <a:endParaRPr lang="en-US" sz="24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263509" y="642610"/>
            <a:ext cx="1474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Naïve CD4</a:t>
            </a:r>
          </a:p>
          <a:p>
            <a:pPr eaLnBrk="0" hangingPunct="0"/>
            <a:r>
              <a:rPr lang="en-US" sz="2000" b="1" dirty="0"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 cell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218015" y="2057318"/>
            <a:ext cx="764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rgbClr val="FF060F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Th2 </a:t>
            </a:r>
            <a:endParaRPr lang="en-US" sz="2400" b="1" dirty="0">
              <a:latin typeface="Comic Sans M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6802446" y="1656706"/>
            <a:ext cx="838200" cy="762000"/>
            <a:chOff x="3792" y="1938"/>
            <a:chExt cx="528" cy="480"/>
          </a:xfrm>
        </p:grpSpPr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3792" y="1938"/>
              <a:ext cx="528" cy="4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3874" y="2016"/>
              <a:ext cx="353" cy="322"/>
            </a:xfrm>
            <a:prstGeom prst="ellipse">
              <a:avLst/>
            </a:prstGeom>
            <a:solidFill>
              <a:srgbClr val="19FFAF"/>
            </a:solidFill>
            <a:ln w="9525">
              <a:solidFill>
                <a:srgbClr val="63A18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0">
                <a:solidFill>
                  <a:srgbClr val="19FFAF"/>
                </a:solidFill>
                <a:ea typeface="ＭＳ Ｐゴシック" pitchFamily="26" charset="-128"/>
                <a:cs typeface="ＭＳ Ｐゴシック" pitchFamily="26" charset="-128"/>
              </a:endParaRPr>
            </a:p>
          </p:txBody>
        </p:sp>
      </p:grp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189671" y="2278476"/>
            <a:ext cx="2606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E02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Follicular helper T cells (</a:t>
            </a:r>
            <a:r>
              <a:rPr lang="en-US" sz="2400" b="1" dirty="0" err="1">
                <a:solidFill>
                  <a:srgbClr val="FF0E02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Tfh</a:t>
            </a:r>
            <a:r>
              <a:rPr lang="en-US" sz="2400" b="1" dirty="0">
                <a:solidFill>
                  <a:srgbClr val="FF0E02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)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1657394" y="31760"/>
            <a:ext cx="51152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E02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CD4 effector T cell subsets 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H="1">
            <a:off x="1702130" y="1344285"/>
            <a:ext cx="957263" cy="733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2946552" y="1346904"/>
            <a:ext cx="0" cy="855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3290836" y="1311357"/>
            <a:ext cx="980474" cy="69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>
            <a:off x="1562097" y="2964082"/>
            <a:ext cx="769121" cy="9903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H="1">
            <a:off x="3553097" y="2964083"/>
            <a:ext cx="791176" cy="9903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433789" y="981293"/>
            <a:ext cx="3349967" cy="8834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2946552" y="3141426"/>
            <a:ext cx="0" cy="813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7245595" y="3109473"/>
            <a:ext cx="0" cy="8449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26617" y="3954452"/>
            <a:ext cx="38790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/>
                <a:cs typeface="Comic Sans MS"/>
              </a:rPr>
              <a:t>Migrate to sites of infection and inflammation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29479" y="4006924"/>
            <a:ext cx="411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/>
                <a:cs typeface="Comic Sans MS"/>
              </a:rPr>
              <a:t>Remain in lymphoid organ, migrate into follicles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28677" y="5552307"/>
            <a:ext cx="3915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/>
                <a:cs typeface="Comic Sans MS"/>
              </a:rPr>
              <a:t>Help B cells to produce high-affinity antibodies 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2958650" y="5154780"/>
            <a:ext cx="0" cy="813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50412" y="5967806"/>
            <a:ext cx="387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/>
                <a:cs typeface="Comic Sans MS"/>
              </a:rPr>
              <a:t>Elimination of microbes</a:t>
            </a: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>
            <a:off x="7245595" y="4837921"/>
            <a:ext cx="0" cy="813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9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7DD8-36AB-1F46-9499-91F9CC5F9F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8174038" y="0"/>
            <a:ext cx="9699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 smtClean="0">
                <a:solidFill>
                  <a:schemeClr val="tx1"/>
                </a:solidFill>
                <a:latin typeface="Comic Sans MS" pitchFamily="26" charset="0"/>
                <a:ea typeface="Arial" pitchFamily="26" charset="0"/>
                <a:cs typeface="Arial" pitchFamily="2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5pPr>
            <a:lvl6pPr marL="22860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6pPr>
            <a:lvl7pPr marL="27432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7pPr>
            <a:lvl8pPr marL="32004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8pPr>
            <a:lvl9pPr marL="3657600" algn="l" defTabSz="457200" rtl="0" eaLnBrk="1" latinLnBrk="0" hangingPunct="1">
              <a:defRPr b="1" kern="1200">
                <a:solidFill>
                  <a:schemeClr val="tx1"/>
                </a:solidFill>
                <a:latin typeface="Arial" pitchFamily="26" charset="0"/>
                <a:ea typeface="Arial" pitchFamily="26" charset="0"/>
                <a:cs typeface="Arial" pitchFamily="26" charset="0"/>
              </a:defRPr>
            </a:lvl9pPr>
          </a:lstStyle>
          <a:p>
            <a:fld id="{B3BE7DD8-36AB-1F46-9499-91F9CC5F9F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08325" y="0"/>
            <a:ext cx="3468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CD4</a:t>
            </a:r>
            <a:r>
              <a:rPr lang="en-US" sz="3200" b="1" baseline="30000" dirty="0">
                <a:solidFill>
                  <a:srgbClr val="FF0603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+</a:t>
            </a:r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 T</a:t>
            </a:r>
            <a:r>
              <a:rPr lang="en-US" sz="3200" b="1" baseline="-25000" dirty="0">
                <a:solidFill>
                  <a:srgbClr val="FF0603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H </a:t>
            </a:r>
            <a:r>
              <a:rPr lang="en-US" sz="3200" b="1" dirty="0">
                <a:solidFill>
                  <a:srgbClr val="FF0603"/>
                </a:solidFill>
                <a:latin typeface="Comic Sans MS" pitchFamily="26" charset="0"/>
                <a:ea typeface="ＭＳ Ｐゴシック" pitchFamily="26" charset="-128"/>
                <a:cs typeface="ＭＳ Ｐゴシック" pitchFamily="26" charset="-128"/>
              </a:rPr>
              <a:t>subsets</a:t>
            </a:r>
            <a:r>
              <a:rPr lang="en-US" sz="2400" b="1" dirty="0">
                <a:solidFill>
                  <a:srgbClr val="FF0603"/>
                </a:solidFill>
              </a:rPr>
              <a:t> </a:t>
            </a:r>
          </a:p>
        </p:txBody>
      </p:sp>
      <p:sp>
        <p:nvSpPr>
          <p:cNvPr id="5" name="Abgerundetes Rechteck 72"/>
          <p:cNvSpPr/>
          <p:nvPr/>
        </p:nvSpPr>
        <p:spPr>
          <a:xfrm>
            <a:off x="1647707" y="4086261"/>
            <a:ext cx="2445227" cy="1218572"/>
          </a:xfrm>
          <a:prstGeom prst="roundRect">
            <a:avLst>
              <a:gd name="adj" fmla="val 99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de-DE" sz="18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6" name="Abgerundetes Rechteck 71"/>
          <p:cNvSpPr/>
          <p:nvPr/>
        </p:nvSpPr>
        <p:spPr>
          <a:xfrm>
            <a:off x="1647707" y="2818520"/>
            <a:ext cx="2445226" cy="1228572"/>
          </a:xfrm>
          <a:prstGeom prst="roundRect">
            <a:avLst>
              <a:gd name="adj" fmla="val 88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de-DE" sz="18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7" name="Abgerundetes Rechteck 48"/>
          <p:cNvSpPr/>
          <p:nvPr/>
        </p:nvSpPr>
        <p:spPr>
          <a:xfrm>
            <a:off x="1647707" y="1588397"/>
            <a:ext cx="2440839" cy="1195920"/>
          </a:xfrm>
          <a:prstGeom prst="roundRect">
            <a:avLst>
              <a:gd name="adj" fmla="val 99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de-DE" sz="18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grpSp>
        <p:nvGrpSpPr>
          <p:cNvPr id="8" name="Gruppieren 20"/>
          <p:cNvGrpSpPr/>
          <p:nvPr/>
        </p:nvGrpSpPr>
        <p:grpSpPr>
          <a:xfrm>
            <a:off x="2389644" y="1796583"/>
            <a:ext cx="677647" cy="677087"/>
            <a:chOff x="3396029" y="2103713"/>
            <a:chExt cx="677647" cy="677087"/>
          </a:xfrm>
        </p:grpSpPr>
        <p:sp>
          <p:nvSpPr>
            <p:cNvPr id="9" name="Ellipse 38"/>
            <p:cNvSpPr/>
            <p:nvPr/>
          </p:nvSpPr>
          <p:spPr>
            <a:xfrm>
              <a:off x="3396029" y="2103713"/>
              <a:ext cx="677647" cy="677087"/>
            </a:xfrm>
            <a:prstGeom prst="ellipse">
              <a:avLst/>
            </a:prstGeom>
            <a:gradFill flip="none" rotWithShape="1">
              <a:gsLst>
                <a:gs pos="50000">
                  <a:schemeClr val="accent5">
                    <a:lumMod val="40000"/>
                    <a:lumOff val="60000"/>
                  </a:schemeClr>
                </a:gs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>
                <a:latin typeface="Calibri"/>
                <a:cs typeface="Calibri"/>
              </a:endParaRPr>
            </a:p>
          </p:txBody>
        </p:sp>
        <p:sp>
          <p:nvSpPr>
            <p:cNvPr id="10" name="Ellipse 39"/>
            <p:cNvSpPr/>
            <p:nvPr/>
          </p:nvSpPr>
          <p:spPr>
            <a:xfrm>
              <a:off x="3501620" y="2209217"/>
              <a:ext cx="466463" cy="46607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baseline="-25000" dirty="0">
                <a:latin typeface="Calibri"/>
                <a:cs typeface="Calibri"/>
              </a:endParaRPr>
            </a:p>
          </p:txBody>
        </p:sp>
      </p:grpSp>
      <p:sp>
        <p:nvSpPr>
          <p:cNvPr id="11" name="Ellipse 15"/>
          <p:cNvSpPr/>
          <p:nvPr/>
        </p:nvSpPr>
        <p:spPr>
          <a:xfrm>
            <a:off x="2390029" y="2914455"/>
            <a:ext cx="677262" cy="677262"/>
          </a:xfrm>
          <a:prstGeom prst="ellipse">
            <a:avLst/>
          </a:prstGeom>
          <a:gradFill flip="none" rotWithShape="1">
            <a:gsLst>
              <a:gs pos="50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35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Calibri"/>
              <a:cs typeface="Calibri"/>
            </a:endParaRPr>
          </a:p>
        </p:txBody>
      </p:sp>
      <p:sp>
        <p:nvSpPr>
          <p:cNvPr id="12" name="Ellipse 16"/>
          <p:cNvSpPr/>
          <p:nvPr/>
        </p:nvSpPr>
        <p:spPr>
          <a:xfrm>
            <a:off x="2495560" y="2994406"/>
            <a:ext cx="466198" cy="4661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baseline="-25000" dirty="0">
              <a:latin typeface="Calibri"/>
              <a:cs typeface="Calibri"/>
            </a:endParaRPr>
          </a:p>
        </p:txBody>
      </p:sp>
      <p:sp>
        <p:nvSpPr>
          <p:cNvPr id="13" name="Ellipse 23"/>
          <p:cNvSpPr/>
          <p:nvPr/>
        </p:nvSpPr>
        <p:spPr>
          <a:xfrm>
            <a:off x="2405772" y="4259026"/>
            <a:ext cx="675554" cy="675555"/>
          </a:xfrm>
          <a:prstGeom prst="ellipse">
            <a:avLst/>
          </a:prstGeom>
          <a:gradFill flip="none" rotWithShape="1">
            <a:gsLst>
              <a:gs pos="50000">
                <a:schemeClr val="bg2">
                  <a:lumMod val="75000"/>
                </a:schemeClr>
              </a:gs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</a:gsLst>
            <a:lin ang="135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Calibri"/>
              <a:cs typeface="Calibri"/>
            </a:endParaRPr>
          </a:p>
        </p:txBody>
      </p:sp>
      <p:sp>
        <p:nvSpPr>
          <p:cNvPr id="14" name="Ellipse 24"/>
          <p:cNvSpPr/>
          <p:nvPr/>
        </p:nvSpPr>
        <p:spPr>
          <a:xfrm>
            <a:off x="2511037" y="4364292"/>
            <a:ext cx="465023" cy="46502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baseline="-25000" dirty="0">
              <a:latin typeface="Calibri"/>
              <a:cs typeface="Calibri"/>
            </a:endParaRPr>
          </a:p>
        </p:txBody>
      </p:sp>
      <p:sp>
        <p:nvSpPr>
          <p:cNvPr id="15" name="Abgerundetes Rechteck 33"/>
          <p:cNvSpPr/>
          <p:nvPr/>
        </p:nvSpPr>
        <p:spPr>
          <a:xfrm>
            <a:off x="5712184" y="1549270"/>
            <a:ext cx="1512000" cy="1195479"/>
          </a:xfrm>
          <a:prstGeom prst="roundRect">
            <a:avLst>
              <a:gd name="adj" fmla="val 93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16" name="Abgerundetes Rechteck 37"/>
          <p:cNvSpPr/>
          <p:nvPr/>
        </p:nvSpPr>
        <p:spPr>
          <a:xfrm>
            <a:off x="5712183" y="2818520"/>
            <a:ext cx="1512000" cy="1234671"/>
          </a:xfrm>
          <a:prstGeom prst="roundRect">
            <a:avLst>
              <a:gd name="adj" fmla="val 93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17" name="Abgerundetes Rechteck 44"/>
          <p:cNvSpPr/>
          <p:nvPr/>
        </p:nvSpPr>
        <p:spPr>
          <a:xfrm>
            <a:off x="5712183" y="4086261"/>
            <a:ext cx="1512000" cy="1218558"/>
          </a:xfrm>
          <a:prstGeom prst="roundRect">
            <a:avLst>
              <a:gd name="adj" fmla="val 8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18" name="Abgerundetes Rechteck 46"/>
          <p:cNvSpPr/>
          <p:nvPr/>
        </p:nvSpPr>
        <p:spPr>
          <a:xfrm>
            <a:off x="5712184" y="798827"/>
            <a:ext cx="1512000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altLang="de-DE" sz="1800" dirty="0">
                <a:solidFill>
                  <a:srgbClr val="404040"/>
                </a:solidFill>
                <a:latin typeface="Calibri"/>
                <a:cs typeface="Calibri"/>
              </a:rPr>
              <a:t>Host </a:t>
            </a:r>
          </a:p>
          <a:p>
            <a:pPr algn="ctr"/>
            <a:r>
              <a:rPr lang="en-US" altLang="de-DE" sz="1800" dirty="0">
                <a:solidFill>
                  <a:srgbClr val="404040"/>
                </a:solidFill>
                <a:latin typeface="Calibri"/>
                <a:cs typeface="Calibri"/>
              </a:rPr>
              <a:t>defense</a:t>
            </a:r>
          </a:p>
        </p:txBody>
      </p:sp>
      <p:sp>
        <p:nvSpPr>
          <p:cNvPr id="19" name="Abgerundetes Rechteck 49"/>
          <p:cNvSpPr/>
          <p:nvPr/>
        </p:nvSpPr>
        <p:spPr>
          <a:xfrm>
            <a:off x="1647708" y="820658"/>
            <a:ext cx="2375916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altLang="de-DE" sz="1800" dirty="0">
                <a:solidFill>
                  <a:srgbClr val="404040"/>
                </a:solidFill>
                <a:latin typeface="Calibri"/>
                <a:cs typeface="Calibri"/>
              </a:rPr>
              <a:t>Defining </a:t>
            </a:r>
          </a:p>
          <a:p>
            <a:pPr algn="ctr"/>
            <a:r>
              <a:rPr lang="en-US" altLang="de-DE" sz="1800" dirty="0">
                <a:solidFill>
                  <a:srgbClr val="404040"/>
                </a:solidFill>
                <a:latin typeface="Calibri"/>
                <a:cs typeface="Calibri"/>
              </a:rPr>
              <a:t>cytokines</a:t>
            </a:r>
          </a:p>
        </p:txBody>
      </p:sp>
      <p:sp>
        <p:nvSpPr>
          <p:cNvPr id="20" name="Abgerundetes Rechteck 94"/>
          <p:cNvSpPr/>
          <p:nvPr/>
        </p:nvSpPr>
        <p:spPr>
          <a:xfrm>
            <a:off x="4153424" y="1548621"/>
            <a:ext cx="1512000" cy="1195919"/>
          </a:xfrm>
          <a:prstGeom prst="roundRect">
            <a:avLst>
              <a:gd name="adj" fmla="val 93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21" name="Abgerundetes Rechteck 95"/>
          <p:cNvSpPr/>
          <p:nvPr/>
        </p:nvSpPr>
        <p:spPr>
          <a:xfrm>
            <a:off x="4144388" y="2810470"/>
            <a:ext cx="1512000" cy="1228572"/>
          </a:xfrm>
          <a:prstGeom prst="roundRect">
            <a:avLst>
              <a:gd name="adj" fmla="val 93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22" name="Abgerundetes Rechteck 96"/>
          <p:cNvSpPr/>
          <p:nvPr/>
        </p:nvSpPr>
        <p:spPr>
          <a:xfrm>
            <a:off x="4153424" y="4086261"/>
            <a:ext cx="1512000" cy="1218558"/>
          </a:xfrm>
          <a:prstGeom prst="roundRect">
            <a:avLst>
              <a:gd name="adj" fmla="val 8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23" name="Abgerundetes Rechteck 97"/>
          <p:cNvSpPr/>
          <p:nvPr/>
        </p:nvSpPr>
        <p:spPr>
          <a:xfrm>
            <a:off x="4153424" y="820657"/>
            <a:ext cx="1512000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altLang="de-DE" sz="1800" dirty="0">
                <a:solidFill>
                  <a:srgbClr val="404040"/>
                </a:solidFill>
                <a:latin typeface="Calibri"/>
                <a:cs typeface="Calibri"/>
              </a:rPr>
              <a:t>Target </a:t>
            </a:r>
          </a:p>
          <a:p>
            <a:pPr algn="ctr"/>
            <a:r>
              <a:rPr lang="en-US" altLang="de-DE" sz="1800" dirty="0">
                <a:solidFill>
                  <a:srgbClr val="404040"/>
                </a:solidFill>
                <a:latin typeface="Calibri"/>
                <a:cs typeface="Calibri"/>
              </a:rPr>
              <a:t>cells</a:t>
            </a:r>
          </a:p>
        </p:txBody>
      </p:sp>
      <p:cxnSp>
        <p:nvCxnSpPr>
          <p:cNvPr id="24" name="Gerade Verbindung mit Pfeil 102"/>
          <p:cNvCxnSpPr/>
          <p:nvPr/>
        </p:nvCxnSpPr>
        <p:spPr>
          <a:xfrm>
            <a:off x="963405" y="3533237"/>
            <a:ext cx="664615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103"/>
          <p:cNvCxnSpPr/>
          <p:nvPr/>
        </p:nvCxnSpPr>
        <p:spPr>
          <a:xfrm>
            <a:off x="1020093" y="3921066"/>
            <a:ext cx="607927" cy="51869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104"/>
          <p:cNvCxnSpPr/>
          <p:nvPr/>
        </p:nvCxnSpPr>
        <p:spPr>
          <a:xfrm flipV="1">
            <a:off x="807161" y="2477747"/>
            <a:ext cx="781035" cy="97606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105"/>
          <p:cNvSpPr/>
          <p:nvPr/>
        </p:nvSpPr>
        <p:spPr>
          <a:xfrm rot="18651335">
            <a:off x="204941" y="2660016"/>
            <a:ext cx="1822242" cy="3405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altLang="de-DE" sz="1400" dirty="0">
                <a:solidFill>
                  <a:srgbClr val="404040"/>
                </a:solidFill>
                <a:latin typeface="Calibri"/>
                <a:cs typeface="Calibri"/>
              </a:rPr>
              <a:t>IL-12 / </a:t>
            </a:r>
            <a:r>
              <a:rPr lang="en-US" altLang="de-DE" sz="1400" dirty="0" err="1">
                <a:solidFill>
                  <a:srgbClr val="404040"/>
                </a:solidFill>
                <a:latin typeface="Calibri"/>
                <a:cs typeface="Calibri"/>
              </a:rPr>
              <a:t>IFN</a:t>
            </a:r>
            <a:r>
              <a:rPr lang="en-US" altLang="de-DE"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lang="en-US" altLang="de-DE" sz="1400" dirty="0">
                <a:solidFill>
                  <a:srgbClr val="404040"/>
                </a:solidFill>
                <a:latin typeface="Symbol" panose="05050102010706020507" pitchFamily="18" charset="2"/>
                <a:cs typeface="Calibri"/>
              </a:rPr>
              <a:t>g</a:t>
            </a:r>
          </a:p>
        </p:txBody>
      </p:sp>
      <p:sp>
        <p:nvSpPr>
          <p:cNvPr id="28" name="Abgerundetes Rechteck 109"/>
          <p:cNvSpPr/>
          <p:nvPr/>
        </p:nvSpPr>
        <p:spPr>
          <a:xfrm>
            <a:off x="368824" y="3234581"/>
            <a:ext cx="1822242" cy="3405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de-CH" altLang="de-DE" sz="1400" dirty="0">
                <a:solidFill>
                  <a:srgbClr val="404040"/>
                </a:solidFill>
                <a:latin typeface="Calibri"/>
                <a:cs typeface="Calibri"/>
              </a:rPr>
              <a:t>IL-4</a:t>
            </a:r>
            <a:endParaRPr lang="en-US" altLang="de-DE" sz="14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29" name="Abgerundetes Rechteck 110"/>
          <p:cNvSpPr/>
          <p:nvPr/>
        </p:nvSpPr>
        <p:spPr>
          <a:xfrm rot="2550940">
            <a:off x="324886" y="3796820"/>
            <a:ext cx="1822242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de-CH" altLang="de-DE" sz="1400" dirty="0">
                <a:solidFill>
                  <a:srgbClr val="404040"/>
                </a:solidFill>
                <a:latin typeface="Calibri"/>
                <a:cs typeface="Calibri"/>
              </a:rPr>
              <a:t>IL-6 / IL-1</a:t>
            </a:r>
            <a:r>
              <a:rPr lang="el-GR" altLang="de-DE" sz="1400" dirty="0">
                <a:solidFill>
                  <a:srgbClr val="404040"/>
                </a:solidFill>
                <a:latin typeface="Calibri"/>
                <a:cs typeface="Calibri"/>
              </a:rPr>
              <a:t>β</a:t>
            </a:r>
            <a:endParaRPr lang="de-CH" altLang="de-DE" sz="1400" dirty="0">
              <a:solidFill>
                <a:srgbClr val="404040"/>
              </a:solidFill>
              <a:latin typeface="Calibri"/>
              <a:cs typeface="Calibri"/>
            </a:endParaRPr>
          </a:p>
          <a:p>
            <a:pPr algn="ctr"/>
            <a:r>
              <a:rPr lang="de-CH" altLang="de-DE" sz="1400" dirty="0">
                <a:solidFill>
                  <a:srgbClr val="404040"/>
                </a:solidFill>
                <a:latin typeface="Calibri"/>
                <a:cs typeface="Calibri"/>
              </a:rPr>
              <a:t>TGF-</a:t>
            </a:r>
            <a:r>
              <a:rPr lang="el-GR" altLang="de-DE" sz="1400" dirty="0">
                <a:solidFill>
                  <a:srgbClr val="404040"/>
                </a:solidFill>
                <a:latin typeface="Calibri"/>
                <a:cs typeface="Calibri"/>
              </a:rPr>
              <a:t>β</a:t>
            </a:r>
            <a:endParaRPr lang="en-US" altLang="de-DE" sz="14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30" name="Abgerundetes Rechteck 33"/>
          <p:cNvSpPr/>
          <p:nvPr/>
        </p:nvSpPr>
        <p:spPr>
          <a:xfrm>
            <a:off x="7251329" y="1562449"/>
            <a:ext cx="1716831" cy="1195479"/>
          </a:xfrm>
          <a:prstGeom prst="roundRect">
            <a:avLst>
              <a:gd name="adj" fmla="val 93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31" name="Abgerundetes Rechteck 37"/>
          <p:cNvSpPr/>
          <p:nvPr/>
        </p:nvSpPr>
        <p:spPr>
          <a:xfrm>
            <a:off x="7251328" y="2818520"/>
            <a:ext cx="1716831" cy="1234671"/>
          </a:xfrm>
          <a:prstGeom prst="roundRect">
            <a:avLst>
              <a:gd name="adj" fmla="val 93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32" name="Abgerundetes Rechteck 44"/>
          <p:cNvSpPr/>
          <p:nvPr/>
        </p:nvSpPr>
        <p:spPr>
          <a:xfrm>
            <a:off x="7251329" y="4086261"/>
            <a:ext cx="1716831" cy="1218558"/>
          </a:xfrm>
          <a:prstGeom prst="roundRect">
            <a:avLst>
              <a:gd name="adj" fmla="val 8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80624" y="1961427"/>
            <a:ext cx="53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404040"/>
                </a:solidFill>
                <a:latin typeface="Calibri"/>
                <a:cs typeface="Calibri"/>
              </a:rPr>
              <a:t>Th1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31270" y="309127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404040"/>
                </a:solidFill>
                <a:latin typeface="Calibri"/>
                <a:cs typeface="Calibri"/>
              </a:rPr>
              <a:t>Th2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03412" y="443975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404040"/>
                </a:solidFill>
                <a:latin typeface="Calibri"/>
                <a:cs typeface="Calibri"/>
              </a:rPr>
              <a:t>Th17</a:t>
            </a:r>
          </a:p>
        </p:txBody>
      </p:sp>
      <p:sp>
        <p:nvSpPr>
          <p:cNvPr id="36" name="Abgerundetes Rechteck 72"/>
          <p:cNvSpPr/>
          <p:nvPr/>
        </p:nvSpPr>
        <p:spPr>
          <a:xfrm>
            <a:off x="1660205" y="5329356"/>
            <a:ext cx="2445227" cy="1218572"/>
          </a:xfrm>
          <a:prstGeom prst="roundRect">
            <a:avLst>
              <a:gd name="adj" fmla="val 99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de-DE" sz="18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37" name="Abgerundetes Rechteck 44"/>
          <p:cNvSpPr/>
          <p:nvPr/>
        </p:nvSpPr>
        <p:spPr>
          <a:xfrm>
            <a:off x="5724681" y="5317430"/>
            <a:ext cx="1512000" cy="1218558"/>
          </a:xfrm>
          <a:prstGeom prst="roundRect">
            <a:avLst>
              <a:gd name="adj" fmla="val 8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38" name="Abgerundetes Rechteck 96"/>
          <p:cNvSpPr/>
          <p:nvPr/>
        </p:nvSpPr>
        <p:spPr>
          <a:xfrm>
            <a:off x="4165922" y="5317430"/>
            <a:ext cx="1512000" cy="1218558"/>
          </a:xfrm>
          <a:prstGeom prst="roundRect">
            <a:avLst>
              <a:gd name="adj" fmla="val 8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39" name="Abgerundetes Rechteck 44"/>
          <p:cNvSpPr/>
          <p:nvPr/>
        </p:nvSpPr>
        <p:spPr>
          <a:xfrm>
            <a:off x="7263827" y="5317430"/>
            <a:ext cx="1716831" cy="1218558"/>
          </a:xfrm>
          <a:prstGeom prst="roundRect">
            <a:avLst>
              <a:gd name="adj" fmla="val 8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de-DE" sz="1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40" name="Ellipse 23"/>
          <p:cNvSpPr/>
          <p:nvPr/>
        </p:nvSpPr>
        <p:spPr>
          <a:xfrm>
            <a:off x="2432884" y="5468499"/>
            <a:ext cx="675554" cy="675555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38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Calibri"/>
              <a:cs typeface="Calibri"/>
            </a:endParaRPr>
          </a:p>
        </p:txBody>
      </p:sp>
      <p:sp>
        <p:nvSpPr>
          <p:cNvPr id="41" name="Ellipse 24"/>
          <p:cNvSpPr/>
          <p:nvPr/>
        </p:nvSpPr>
        <p:spPr>
          <a:xfrm>
            <a:off x="2538149" y="5573765"/>
            <a:ext cx="465023" cy="465023"/>
          </a:xfrm>
          <a:prstGeom prst="ellipse">
            <a:avLst/>
          </a:prstGeom>
          <a:gradFill flip="none" rotWithShape="1">
            <a:gsLst>
              <a:gs pos="20000">
                <a:srgbClr val="FFFF66">
                  <a:shade val="30000"/>
                  <a:satMod val="115000"/>
                </a:srgbClr>
              </a:gs>
              <a:gs pos="81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Calibri"/>
              <a:cs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03172" y="1880129"/>
            <a:ext cx="1089761" cy="4263925"/>
            <a:chOff x="3003172" y="1880129"/>
            <a:chExt cx="1089761" cy="4263925"/>
          </a:xfrm>
        </p:grpSpPr>
        <p:sp>
          <p:nvSpPr>
            <p:cNvPr id="43" name="Abgerundetes Rechteck 47"/>
            <p:cNvSpPr/>
            <p:nvPr/>
          </p:nvSpPr>
          <p:spPr>
            <a:xfrm>
              <a:off x="3158848" y="1880129"/>
              <a:ext cx="897093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de-DE" sz="1800" dirty="0" err="1">
                  <a:solidFill>
                    <a:srgbClr val="404040"/>
                  </a:solidFill>
                  <a:latin typeface="Calibri"/>
                  <a:cs typeface="Calibri"/>
                </a:rPr>
                <a:t>IFN</a:t>
              </a:r>
              <a:r>
                <a:rPr lang="en-US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-</a:t>
              </a:r>
              <a:r>
                <a:rPr lang="en-US" altLang="de-DE" dirty="0">
                  <a:solidFill>
                    <a:srgbClr val="404040"/>
                  </a:solidFill>
                  <a:latin typeface="Symbol" panose="05050102010706020507" pitchFamily="18" charset="2"/>
                  <a:cs typeface="Calibri"/>
                </a:rPr>
                <a:t>g</a:t>
              </a:r>
              <a:endParaRPr lang="en-US" altLang="de-DE" sz="1800" dirty="0">
                <a:solidFill>
                  <a:srgbClr val="404040"/>
                </a:solidFill>
                <a:latin typeface="Symbol" panose="05050102010706020507" pitchFamily="18" charset="2"/>
                <a:cs typeface="Calibri"/>
              </a:endParaRPr>
            </a:p>
          </p:txBody>
        </p:sp>
        <p:sp>
          <p:nvSpPr>
            <p:cNvPr id="44" name="Abgerundetes Rechteck 70"/>
            <p:cNvSpPr/>
            <p:nvPr/>
          </p:nvSpPr>
          <p:spPr>
            <a:xfrm>
              <a:off x="3081093" y="4219492"/>
              <a:ext cx="894320" cy="7150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IL-17</a:t>
              </a:r>
            </a:p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IL-22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45" name="Abgerundetes Rechteck 53"/>
            <p:cNvSpPr/>
            <p:nvPr/>
          </p:nvSpPr>
          <p:spPr>
            <a:xfrm>
              <a:off x="3158932" y="2779852"/>
              <a:ext cx="896583" cy="100369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IL-4</a:t>
              </a:r>
            </a:p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IL-5</a:t>
              </a:r>
            </a:p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IL-13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46" name="Abgerundetes Rechteck 70"/>
            <p:cNvSpPr/>
            <p:nvPr/>
          </p:nvSpPr>
          <p:spPr>
            <a:xfrm>
              <a:off x="3003172" y="5428965"/>
              <a:ext cx="1089761" cy="7150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IL-21</a:t>
              </a:r>
            </a:p>
            <a:p>
              <a:pPr algn="ctr"/>
              <a:r>
                <a:rPr lang="de-CH" altLang="de-DE" dirty="0">
                  <a:solidFill>
                    <a:srgbClr val="404040"/>
                  </a:solidFill>
                  <a:latin typeface="Calibri"/>
                  <a:cs typeface="Calibri"/>
                </a:rPr>
                <a:t>(others)</a:t>
              </a:r>
              <a:endParaRPr lang="de-CH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830524" y="5649229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 err="1">
                <a:solidFill>
                  <a:srgbClr val="404040"/>
                </a:solidFill>
                <a:latin typeface="Calibri"/>
                <a:cs typeface="Calibri"/>
              </a:rPr>
              <a:t>Tfh</a:t>
            </a:r>
            <a:endParaRPr lang="en-US" altLang="de-DE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202942" y="1606532"/>
            <a:ext cx="1487543" cy="4645255"/>
            <a:chOff x="4202942" y="1606532"/>
            <a:chExt cx="1487543" cy="4645255"/>
          </a:xfrm>
        </p:grpSpPr>
        <p:grpSp>
          <p:nvGrpSpPr>
            <p:cNvPr id="49" name="Gruppieren 106"/>
            <p:cNvGrpSpPr/>
            <p:nvPr/>
          </p:nvGrpSpPr>
          <p:grpSpPr>
            <a:xfrm>
              <a:off x="4576668" y="4595364"/>
              <a:ext cx="648000" cy="648000"/>
              <a:chOff x="7524508" y="2504005"/>
              <a:chExt cx="720002" cy="683154"/>
            </a:xfrm>
          </p:grpSpPr>
          <p:sp>
            <p:nvSpPr>
              <p:cNvPr id="80" name="Freihandform 170"/>
              <p:cNvSpPr/>
              <p:nvPr/>
            </p:nvSpPr>
            <p:spPr>
              <a:xfrm>
                <a:off x="7524508" y="2504005"/>
                <a:ext cx="720002" cy="683154"/>
              </a:xfrm>
              <a:custGeom>
                <a:avLst/>
                <a:gdLst>
                  <a:gd name="connsiteX0" fmla="*/ 344915 w 987230"/>
                  <a:gd name="connsiteY0" fmla="*/ 308 h 936706"/>
                  <a:gd name="connsiteX1" fmla="*/ 493687 w 987230"/>
                  <a:gd name="connsiteY1" fmla="*/ 65622 h 936706"/>
                  <a:gd name="connsiteX2" fmla="*/ 617058 w 987230"/>
                  <a:gd name="connsiteY2" fmla="*/ 14822 h 936706"/>
                  <a:gd name="connsiteX3" fmla="*/ 733173 w 987230"/>
                  <a:gd name="connsiteY3" fmla="*/ 134565 h 936706"/>
                  <a:gd name="connsiteX4" fmla="*/ 845658 w 987230"/>
                  <a:gd name="connsiteY4" fmla="*/ 138193 h 936706"/>
                  <a:gd name="connsiteX5" fmla="*/ 896458 w 987230"/>
                  <a:gd name="connsiteY5" fmla="*/ 286965 h 936706"/>
                  <a:gd name="connsiteX6" fmla="*/ 987173 w 987230"/>
                  <a:gd name="connsiteY6" fmla="*/ 366793 h 936706"/>
                  <a:gd name="connsiteX7" fmla="*/ 910973 w 987230"/>
                  <a:gd name="connsiteY7" fmla="*/ 504679 h 936706"/>
                  <a:gd name="connsiteX8" fmla="*/ 961773 w 987230"/>
                  <a:gd name="connsiteY8" fmla="*/ 606279 h 936706"/>
                  <a:gd name="connsiteX9" fmla="*/ 849287 w 987230"/>
                  <a:gd name="connsiteY9" fmla="*/ 689736 h 936706"/>
                  <a:gd name="connsiteX10" fmla="*/ 794858 w 987230"/>
                  <a:gd name="connsiteY10" fmla="*/ 867536 h 936706"/>
                  <a:gd name="connsiteX11" fmla="*/ 631573 w 987230"/>
                  <a:gd name="connsiteY11" fmla="*/ 834879 h 936706"/>
                  <a:gd name="connsiteX12" fmla="*/ 529973 w 987230"/>
                  <a:gd name="connsiteY12" fmla="*/ 936479 h 936706"/>
                  <a:gd name="connsiteX13" fmla="*/ 424744 w 987230"/>
                  <a:gd name="connsiteY13" fmla="*/ 863908 h 936706"/>
                  <a:gd name="connsiteX14" fmla="*/ 250573 w 987230"/>
                  <a:gd name="connsiteY14" fmla="*/ 914708 h 936706"/>
                  <a:gd name="connsiteX15" fmla="*/ 152601 w 987230"/>
                  <a:gd name="connsiteY15" fmla="*/ 758679 h 936706"/>
                  <a:gd name="connsiteX16" fmla="*/ 25601 w 987230"/>
                  <a:gd name="connsiteY16" fmla="*/ 675222 h 936706"/>
                  <a:gd name="connsiteX17" fmla="*/ 83658 w 987230"/>
                  <a:gd name="connsiteY17" fmla="*/ 522822 h 936706"/>
                  <a:gd name="connsiteX18" fmla="*/ 201 w 987230"/>
                  <a:gd name="connsiteY18" fmla="*/ 399450 h 936706"/>
                  <a:gd name="connsiteX19" fmla="*/ 112687 w 987230"/>
                  <a:gd name="connsiteY19" fmla="*/ 257936 h 936706"/>
                  <a:gd name="connsiteX20" fmla="*/ 98173 w 987230"/>
                  <a:gd name="connsiteY20" fmla="*/ 138193 h 936706"/>
                  <a:gd name="connsiteX21" fmla="*/ 243315 w 987230"/>
                  <a:gd name="connsiteY21" fmla="*/ 98279 h 936706"/>
                  <a:gd name="connsiteX22" fmla="*/ 344915 w 987230"/>
                  <a:gd name="connsiteY22" fmla="*/ 308 h 93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7230" h="936706">
                    <a:moveTo>
                      <a:pt x="344915" y="308"/>
                    </a:moveTo>
                    <a:cubicBezTo>
                      <a:pt x="386644" y="-5135"/>
                      <a:pt x="448330" y="63203"/>
                      <a:pt x="493687" y="65622"/>
                    </a:cubicBezTo>
                    <a:cubicBezTo>
                      <a:pt x="539044" y="68041"/>
                      <a:pt x="577144" y="3331"/>
                      <a:pt x="617058" y="14822"/>
                    </a:cubicBezTo>
                    <a:cubicBezTo>
                      <a:pt x="656972" y="26313"/>
                      <a:pt x="695073" y="114003"/>
                      <a:pt x="733173" y="134565"/>
                    </a:cubicBezTo>
                    <a:cubicBezTo>
                      <a:pt x="771273" y="155127"/>
                      <a:pt x="818444" y="112793"/>
                      <a:pt x="845658" y="138193"/>
                    </a:cubicBezTo>
                    <a:cubicBezTo>
                      <a:pt x="872872" y="163593"/>
                      <a:pt x="872872" y="248865"/>
                      <a:pt x="896458" y="286965"/>
                    </a:cubicBezTo>
                    <a:cubicBezTo>
                      <a:pt x="920044" y="325065"/>
                      <a:pt x="984754" y="330507"/>
                      <a:pt x="987173" y="366793"/>
                    </a:cubicBezTo>
                    <a:cubicBezTo>
                      <a:pt x="989592" y="403079"/>
                      <a:pt x="915206" y="464765"/>
                      <a:pt x="910973" y="504679"/>
                    </a:cubicBezTo>
                    <a:cubicBezTo>
                      <a:pt x="906740" y="544593"/>
                      <a:pt x="972054" y="575436"/>
                      <a:pt x="961773" y="606279"/>
                    </a:cubicBezTo>
                    <a:cubicBezTo>
                      <a:pt x="951492" y="637122"/>
                      <a:pt x="877106" y="646193"/>
                      <a:pt x="849287" y="689736"/>
                    </a:cubicBezTo>
                    <a:cubicBezTo>
                      <a:pt x="821468" y="733279"/>
                      <a:pt x="831144" y="843346"/>
                      <a:pt x="794858" y="867536"/>
                    </a:cubicBezTo>
                    <a:cubicBezTo>
                      <a:pt x="758572" y="891726"/>
                      <a:pt x="675721" y="823389"/>
                      <a:pt x="631573" y="834879"/>
                    </a:cubicBezTo>
                    <a:cubicBezTo>
                      <a:pt x="587426" y="846370"/>
                      <a:pt x="564444" y="931641"/>
                      <a:pt x="529973" y="936479"/>
                    </a:cubicBezTo>
                    <a:cubicBezTo>
                      <a:pt x="495502" y="941317"/>
                      <a:pt x="471311" y="867536"/>
                      <a:pt x="424744" y="863908"/>
                    </a:cubicBezTo>
                    <a:cubicBezTo>
                      <a:pt x="378177" y="860280"/>
                      <a:pt x="295930" y="932246"/>
                      <a:pt x="250573" y="914708"/>
                    </a:cubicBezTo>
                    <a:cubicBezTo>
                      <a:pt x="205216" y="897170"/>
                      <a:pt x="190096" y="798593"/>
                      <a:pt x="152601" y="758679"/>
                    </a:cubicBezTo>
                    <a:cubicBezTo>
                      <a:pt x="115106" y="718765"/>
                      <a:pt x="37091" y="714531"/>
                      <a:pt x="25601" y="675222"/>
                    </a:cubicBezTo>
                    <a:cubicBezTo>
                      <a:pt x="14111" y="635913"/>
                      <a:pt x="87891" y="568784"/>
                      <a:pt x="83658" y="522822"/>
                    </a:cubicBezTo>
                    <a:cubicBezTo>
                      <a:pt x="79425" y="476860"/>
                      <a:pt x="-4637" y="443598"/>
                      <a:pt x="201" y="399450"/>
                    </a:cubicBezTo>
                    <a:cubicBezTo>
                      <a:pt x="5039" y="355302"/>
                      <a:pt x="96358" y="301479"/>
                      <a:pt x="112687" y="257936"/>
                    </a:cubicBezTo>
                    <a:cubicBezTo>
                      <a:pt x="129016" y="214393"/>
                      <a:pt x="76402" y="164803"/>
                      <a:pt x="98173" y="138193"/>
                    </a:cubicBezTo>
                    <a:cubicBezTo>
                      <a:pt x="119944" y="111583"/>
                      <a:pt x="200982" y="120655"/>
                      <a:pt x="243315" y="98279"/>
                    </a:cubicBezTo>
                    <a:cubicBezTo>
                      <a:pt x="285648" y="75903"/>
                      <a:pt x="303186" y="5751"/>
                      <a:pt x="344915" y="3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FF99"/>
                  </a:gs>
                </a:gsLst>
                <a:lin ang="135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81" name="Ellipse 171"/>
              <p:cNvSpPr/>
              <p:nvPr/>
            </p:nvSpPr>
            <p:spPr>
              <a:xfrm>
                <a:off x="7662206" y="2642151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82" name="Ellipse 172"/>
              <p:cNvSpPr/>
              <p:nvPr/>
            </p:nvSpPr>
            <p:spPr>
              <a:xfrm>
                <a:off x="7609688" y="2769970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83" name="Ellipse 173"/>
              <p:cNvSpPr/>
              <p:nvPr/>
            </p:nvSpPr>
            <p:spPr>
              <a:xfrm>
                <a:off x="7696282" y="2736627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84" name="Ellipse 174"/>
              <p:cNvSpPr/>
              <p:nvPr/>
            </p:nvSpPr>
            <p:spPr>
              <a:xfrm>
                <a:off x="7767242" y="2831146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85" name="Ellipse 175"/>
              <p:cNvSpPr/>
              <p:nvPr/>
            </p:nvSpPr>
            <p:spPr>
              <a:xfrm>
                <a:off x="7662205" y="2864489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86" name="Ellipse 176"/>
              <p:cNvSpPr/>
              <p:nvPr/>
            </p:nvSpPr>
            <p:spPr>
              <a:xfrm>
                <a:off x="7891452" y="2766362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87" name="Ellipse 177"/>
              <p:cNvSpPr/>
              <p:nvPr/>
            </p:nvSpPr>
            <p:spPr>
              <a:xfrm>
                <a:off x="7874780" y="2897833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88" name="Ellipse 178"/>
              <p:cNvSpPr/>
              <p:nvPr/>
            </p:nvSpPr>
            <p:spPr>
              <a:xfrm>
                <a:off x="7609688" y="2975637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89" name="Ellipse 179"/>
              <p:cNvSpPr/>
              <p:nvPr/>
            </p:nvSpPr>
            <p:spPr>
              <a:xfrm>
                <a:off x="7714724" y="3081470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90" name="Ellipse 180"/>
              <p:cNvSpPr/>
              <p:nvPr/>
            </p:nvSpPr>
            <p:spPr>
              <a:xfrm>
                <a:off x="7891452" y="3081470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91" name="Ellipse 181"/>
              <p:cNvSpPr/>
              <p:nvPr/>
            </p:nvSpPr>
            <p:spPr>
              <a:xfrm>
                <a:off x="8049006" y="3028952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92" name="Ellipse 182"/>
              <p:cNvSpPr/>
              <p:nvPr/>
            </p:nvSpPr>
            <p:spPr>
              <a:xfrm>
                <a:off x="8134868" y="2904741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93" name="Ellipse 183"/>
              <p:cNvSpPr/>
              <p:nvPr/>
            </p:nvSpPr>
            <p:spPr>
              <a:xfrm>
                <a:off x="8082350" y="2766362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94" name="Ellipse 184"/>
              <p:cNvSpPr/>
              <p:nvPr/>
            </p:nvSpPr>
            <p:spPr>
              <a:xfrm>
                <a:off x="8154042" y="2766362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95" name="Ellipse 185"/>
              <p:cNvSpPr/>
              <p:nvPr/>
            </p:nvSpPr>
            <p:spPr>
              <a:xfrm>
                <a:off x="7786416" y="2556290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96" name="Ellipse 186"/>
              <p:cNvSpPr/>
              <p:nvPr/>
            </p:nvSpPr>
            <p:spPr>
              <a:xfrm>
                <a:off x="8082350" y="2661326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97" name="Ellipse 187"/>
              <p:cNvSpPr/>
              <p:nvPr/>
            </p:nvSpPr>
            <p:spPr>
              <a:xfrm>
                <a:off x="7977314" y="2608808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98" name="Ellipse 188"/>
              <p:cNvSpPr/>
              <p:nvPr/>
            </p:nvSpPr>
            <p:spPr>
              <a:xfrm>
                <a:off x="7891452" y="2608808"/>
                <a:ext cx="33344" cy="33344"/>
              </a:xfrm>
              <a:prstGeom prst="ellipse">
                <a:avLst/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99" name="Freihandform 189"/>
              <p:cNvSpPr/>
              <p:nvPr/>
            </p:nvSpPr>
            <p:spPr>
              <a:xfrm>
                <a:off x="7741639" y="2636544"/>
                <a:ext cx="328268" cy="413520"/>
              </a:xfrm>
              <a:custGeom>
                <a:avLst/>
                <a:gdLst>
                  <a:gd name="connsiteX0" fmla="*/ 32682 w 450105"/>
                  <a:gd name="connsiteY0" fmla="*/ 72577 h 566997"/>
                  <a:gd name="connsiteX1" fmla="*/ 97996 w 450105"/>
                  <a:gd name="connsiteY1" fmla="*/ 5 h 566997"/>
                  <a:gd name="connsiteX2" fmla="*/ 217739 w 450105"/>
                  <a:gd name="connsiteY2" fmla="*/ 68948 h 566997"/>
                  <a:gd name="connsiteX3" fmla="*/ 370139 w 450105"/>
                  <a:gd name="connsiteY3" fmla="*/ 101605 h 566997"/>
                  <a:gd name="connsiteX4" fmla="*/ 391911 w 450105"/>
                  <a:gd name="connsiteY4" fmla="*/ 246748 h 566997"/>
                  <a:gd name="connsiteX5" fmla="*/ 449968 w 450105"/>
                  <a:gd name="connsiteY5" fmla="*/ 330205 h 566997"/>
                  <a:gd name="connsiteX6" fmla="*/ 373768 w 450105"/>
                  <a:gd name="connsiteY6" fmla="*/ 402777 h 566997"/>
                  <a:gd name="connsiteX7" fmla="*/ 333854 w 450105"/>
                  <a:gd name="connsiteY7" fmla="*/ 518891 h 566997"/>
                  <a:gd name="connsiteX8" fmla="*/ 239511 w 450105"/>
                  <a:gd name="connsiteY8" fmla="*/ 544291 h 566997"/>
                  <a:gd name="connsiteX9" fmla="*/ 127025 w 450105"/>
                  <a:gd name="connsiteY9" fmla="*/ 526148 h 566997"/>
                  <a:gd name="connsiteX10" fmla="*/ 61711 w 450105"/>
                  <a:gd name="connsiteY10" fmla="*/ 566062 h 566997"/>
                  <a:gd name="connsiteX11" fmla="*/ 25 w 450105"/>
                  <a:gd name="connsiteY11" fmla="*/ 478977 h 566997"/>
                  <a:gd name="connsiteX12" fmla="*/ 68968 w 450105"/>
                  <a:gd name="connsiteY12" fmla="*/ 413662 h 566997"/>
                  <a:gd name="connsiteX13" fmla="*/ 137911 w 450105"/>
                  <a:gd name="connsiteY13" fmla="*/ 504377 h 566997"/>
                  <a:gd name="connsiteX14" fmla="*/ 268539 w 450105"/>
                  <a:gd name="connsiteY14" fmla="*/ 511634 h 566997"/>
                  <a:gd name="connsiteX15" fmla="*/ 344739 w 450105"/>
                  <a:gd name="connsiteY15" fmla="*/ 420919 h 566997"/>
                  <a:gd name="connsiteX16" fmla="*/ 283054 w 450105"/>
                  <a:gd name="connsiteY16" fmla="*/ 337462 h 566997"/>
                  <a:gd name="connsiteX17" fmla="*/ 286682 w 450105"/>
                  <a:gd name="connsiteY17" fmla="*/ 290291 h 566997"/>
                  <a:gd name="connsiteX18" fmla="*/ 362882 w 450105"/>
                  <a:gd name="connsiteY18" fmla="*/ 224977 h 566997"/>
                  <a:gd name="connsiteX19" fmla="*/ 344739 w 450105"/>
                  <a:gd name="connsiteY19" fmla="*/ 108862 h 566997"/>
                  <a:gd name="connsiteX20" fmla="*/ 185082 w 450105"/>
                  <a:gd name="connsiteY20" fmla="*/ 83462 h 566997"/>
                  <a:gd name="connsiteX21" fmla="*/ 112511 w 450105"/>
                  <a:gd name="connsiteY21" fmla="*/ 152405 h 566997"/>
                  <a:gd name="connsiteX22" fmla="*/ 32682 w 450105"/>
                  <a:gd name="connsiteY22" fmla="*/ 72577 h 566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0105" h="566997">
                    <a:moveTo>
                      <a:pt x="32682" y="72577"/>
                    </a:moveTo>
                    <a:cubicBezTo>
                      <a:pt x="30263" y="47177"/>
                      <a:pt x="67153" y="610"/>
                      <a:pt x="97996" y="5"/>
                    </a:cubicBezTo>
                    <a:cubicBezTo>
                      <a:pt x="128839" y="-600"/>
                      <a:pt x="172382" y="52015"/>
                      <a:pt x="217739" y="68948"/>
                    </a:cubicBezTo>
                    <a:cubicBezTo>
                      <a:pt x="263096" y="85881"/>
                      <a:pt x="341110" y="71972"/>
                      <a:pt x="370139" y="101605"/>
                    </a:cubicBezTo>
                    <a:cubicBezTo>
                      <a:pt x="399168" y="131238"/>
                      <a:pt x="378606" y="208648"/>
                      <a:pt x="391911" y="246748"/>
                    </a:cubicBezTo>
                    <a:cubicBezTo>
                      <a:pt x="405216" y="284848"/>
                      <a:pt x="452992" y="304200"/>
                      <a:pt x="449968" y="330205"/>
                    </a:cubicBezTo>
                    <a:cubicBezTo>
                      <a:pt x="446944" y="356210"/>
                      <a:pt x="393120" y="371330"/>
                      <a:pt x="373768" y="402777"/>
                    </a:cubicBezTo>
                    <a:cubicBezTo>
                      <a:pt x="354416" y="434224"/>
                      <a:pt x="356230" y="495305"/>
                      <a:pt x="333854" y="518891"/>
                    </a:cubicBezTo>
                    <a:cubicBezTo>
                      <a:pt x="311478" y="542477"/>
                      <a:pt x="273982" y="543082"/>
                      <a:pt x="239511" y="544291"/>
                    </a:cubicBezTo>
                    <a:cubicBezTo>
                      <a:pt x="205040" y="545500"/>
                      <a:pt x="156658" y="522520"/>
                      <a:pt x="127025" y="526148"/>
                    </a:cubicBezTo>
                    <a:cubicBezTo>
                      <a:pt x="97392" y="529776"/>
                      <a:pt x="82878" y="573924"/>
                      <a:pt x="61711" y="566062"/>
                    </a:cubicBezTo>
                    <a:cubicBezTo>
                      <a:pt x="40544" y="558200"/>
                      <a:pt x="-1184" y="504377"/>
                      <a:pt x="25" y="478977"/>
                    </a:cubicBezTo>
                    <a:cubicBezTo>
                      <a:pt x="1234" y="453577"/>
                      <a:pt x="45987" y="409429"/>
                      <a:pt x="68968" y="413662"/>
                    </a:cubicBezTo>
                    <a:cubicBezTo>
                      <a:pt x="91949" y="417895"/>
                      <a:pt x="104649" y="488048"/>
                      <a:pt x="137911" y="504377"/>
                    </a:cubicBezTo>
                    <a:cubicBezTo>
                      <a:pt x="171173" y="520706"/>
                      <a:pt x="234068" y="525544"/>
                      <a:pt x="268539" y="511634"/>
                    </a:cubicBezTo>
                    <a:cubicBezTo>
                      <a:pt x="303010" y="497724"/>
                      <a:pt x="342320" y="449948"/>
                      <a:pt x="344739" y="420919"/>
                    </a:cubicBezTo>
                    <a:cubicBezTo>
                      <a:pt x="347158" y="391890"/>
                      <a:pt x="292730" y="359233"/>
                      <a:pt x="283054" y="337462"/>
                    </a:cubicBezTo>
                    <a:cubicBezTo>
                      <a:pt x="273378" y="315691"/>
                      <a:pt x="273377" y="309039"/>
                      <a:pt x="286682" y="290291"/>
                    </a:cubicBezTo>
                    <a:cubicBezTo>
                      <a:pt x="299987" y="271544"/>
                      <a:pt x="353206" y="255215"/>
                      <a:pt x="362882" y="224977"/>
                    </a:cubicBezTo>
                    <a:cubicBezTo>
                      <a:pt x="372558" y="194739"/>
                      <a:pt x="374372" y="132448"/>
                      <a:pt x="344739" y="108862"/>
                    </a:cubicBezTo>
                    <a:cubicBezTo>
                      <a:pt x="315106" y="85276"/>
                      <a:pt x="223787" y="76205"/>
                      <a:pt x="185082" y="83462"/>
                    </a:cubicBezTo>
                    <a:cubicBezTo>
                      <a:pt x="146377" y="90719"/>
                      <a:pt x="137911" y="148172"/>
                      <a:pt x="112511" y="152405"/>
                    </a:cubicBezTo>
                    <a:cubicBezTo>
                      <a:pt x="87111" y="156638"/>
                      <a:pt x="35101" y="97977"/>
                      <a:pt x="32682" y="72577"/>
                    </a:cubicBez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0" name="Gruppieren 107"/>
            <p:cNvGrpSpPr/>
            <p:nvPr/>
          </p:nvGrpSpPr>
          <p:grpSpPr>
            <a:xfrm>
              <a:off x="4585424" y="3233162"/>
              <a:ext cx="648000" cy="648000"/>
              <a:chOff x="7524508" y="2504005"/>
              <a:chExt cx="720002" cy="683154"/>
            </a:xfr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</p:grpSpPr>
          <p:sp>
            <p:nvSpPr>
              <p:cNvPr id="60" name="Freihandform 150"/>
              <p:cNvSpPr/>
              <p:nvPr/>
            </p:nvSpPr>
            <p:spPr>
              <a:xfrm>
                <a:off x="7524508" y="2504005"/>
                <a:ext cx="720002" cy="683154"/>
              </a:xfrm>
              <a:custGeom>
                <a:avLst/>
                <a:gdLst>
                  <a:gd name="connsiteX0" fmla="*/ 344915 w 987230"/>
                  <a:gd name="connsiteY0" fmla="*/ 308 h 936706"/>
                  <a:gd name="connsiteX1" fmla="*/ 493687 w 987230"/>
                  <a:gd name="connsiteY1" fmla="*/ 65622 h 936706"/>
                  <a:gd name="connsiteX2" fmla="*/ 617058 w 987230"/>
                  <a:gd name="connsiteY2" fmla="*/ 14822 h 936706"/>
                  <a:gd name="connsiteX3" fmla="*/ 733173 w 987230"/>
                  <a:gd name="connsiteY3" fmla="*/ 134565 h 936706"/>
                  <a:gd name="connsiteX4" fmla="*/ 845658 w 987230"/>
                  <a:gd name="connsiteY4" fmla="*/ 138193 h 936706"/>
                  <a:gd name="connsiteX5" fmla="*/ 896458 w 987230"/>
                  <a:gd name="connsiteY5" fmla="*/ 286965 h 936706"/>
                  <a:gd name="connsiteX6" fmla="*/ 987173 w 987230"/>
                  <a:gd name="connsiteY6" fmla="*/ 366793 h 936706"/>
                  <a:gd name="connsiteX7" fmla="*/ 910973 w 987230"/>
                  <a:gd name="connsiteY7" fmla="*/ 504679 h 936706"/>
                  <a:gd name="connsiteX8" fmla="*/ 961773 w 987230"/>
                  <a:gd name="connsiteY8" fmla="*/ 606279 h 936706"/>
                  <a:gd name="connsiteX9" fmla="*/ 849287 w 987230"/>
                  <a:gd name="connsiteY9" fmla="*/ 689736 h 936706"/>
                  <a:gd name="connsiteX10" fmla="*/ 794858 w 987230"/>
                  <a:gd name="connsiteY10" fmla="*/ 867536 h 936706"/>
                  <a:gd name="connsiteX11" fmla="*/ 631573 w 987230"/>
                  <a:gd name="connsiteY11" fmla="*/ 834879 h 936706"/>
                  <a:gd name="connsiteX12" fmla="*/ 529973 w 987230"/>
                  <a:gd name="connsiteY12" fmla="*/ 936479 h 936706"/>
                  <a:gd name="connsiteX13" fmla="*/ 424744 w 987230"/>
                  <a:gd name="connsiteY13" fmla="*/ 863908 h 936706"/>
                  <a:gd name="connsiteX14" fmla="*/ 250573 w 987230"/>
                  <a:gd name="connsiteY14" fmla="*/ 914708 h 936706"/>
                  <a:gd name="connsiteX15" fmla="*/ 152601 w 987230"/>
                  <a:gd name="connsiteY15" fmla="*/ 758679 h 936706"/>
                  <a:gd name="connsiteX16" fmla="*/ 25601 w 987230"/>
                  <a:gd name="connsiteY16" fmla="*/ 675222 h 936706"/>
                  <a:gd name="connsiteX17" fmla="*/ 83658 w 987230"/>
                  <a:gd name="connsiteY17" fmla="*/ 522822 h 936706"/>
                  <a:gd name="connsiteX18" fmla="*/ 201 w 987230"/>
                  <a:gd name="connsiteY18" fmla="*/ 399450 h 936706"/>
                  <a:gd name="connsiteX19" fmla="*/ 112687 w 987230"/>
                  <a:gd name="connsiteY19" fmla="*/ 257936 h 936706"/>
                  <a:gd name="connsiteX20" fmla="*/ 98173 w 987230"/>
                  <a:gd name="connsiteY20" fmla="*/ 138193 h 936706"/>
                  <a:gd name="connsiteX21" fmla="*/ 243315 w 987230"/>
                  <a:gd name="connsiteY21" fmla="*/ 98279 h 936706"/>
                  <a:gd name="connsiteX22" fmla="*/ 344915 w 987230"/>
                  <a:gd name="connsiteY22" fmla="*/ 308 h 93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7230" h="936706">
                    <a:moveTo>
                      <a:pt x="344915" y="308"/>
                    </a:moveTo>
                    <a:cubicBezTo>
                      <a:pt x="386644" y="-5135"/>
                      <a:pt x="448330" y="63203"/>
                      <a:pt x="493687" y="65622"/>
                    </a:cubicBezTo>
                    <a:cubicBezTo>
                      <a:pt x="539044" y="68041"/>
                      <a:pt x="577144" y="3331"/>
                      <a:pt x="617058" y="14822"/>
                    </a:cubicBezTo>
                    <a:cubicBezTo>
                      <a:pt x="656972" y="26313"/>
                      <a:pt x="695073" y="114003"/>
                      <a:pt x="733173" y="134565"/>
                    </a:cubicBezTo>
                    <a:cubicBezTo>
                      <a:pt x="771273" y="155127"/>
                      <a:pt x="818444" y="112793"/>
                      <a:pt x="845658" y="138193"/>
                    </a:cubicBezTo>
                    <a:cubicBezTo>
                      <a:pt x="872872" y="163593"/>
                      <a:pt x="872872" y="248865"/>
                      <a:pt x="896458" y="286965"/>
                    </a:cubicBezTo>
                    <a:cubicBezTo>
                      <a:pt x="920044" y="325065"/>
                      <a:pt x="984754" y="330507"/>
                      <a:pt x="987173" y="366793"/>
                    </a:cubicBezTo>
                    <a:cubicBezTo>
                      <a:pt x="989592" y="403079"/>
                      <a:pt x="915206" y="464765"/>
                      <a:pt x="910973" y="504679"/>
                    </a:cubicBezTo>
                    <a:cubicBezTo>
                      <a:pt x="906740" y="544593"/>
                      <a:pt x="972054" y="575436"/>
                      <a:pt x="961773" y="606279"/>
                    </a:cubicBezTo>
                    <a:cubicBezTo>
                      <a:pt x="951492" y="637122"/>
                      <a:pt x="877106" y="646193"/>
                      <a:pt x="849287" y="689736"/>
                    </a:cubicBezTo>
                    <a:cubicBezTo>
                      <a:pt x="821468" y="733279"/>
                      <a:pt x="831144" y="843346"/>
                      <a:pt x="794858" y="867536"/>
                    </a:cubicBezTo>
                    <a:cubicBezTo>
                      <a:pt x="758572" y="891726"/>
                      <a:pt x="675721" y="823389"/>
                      <a:pt x="631573" y="834879"/>
                    </a:cubicBezTo>
                    <a:cubicBezTo>
                      <a:pt x="587426" y="846370"/>
                      <a:pt x="564444" y="931641"/>
                      <a:pt x="529973" y="936479"/>
                    </a:cubicBezTo>
                    <a:cubicBezTo>
                      <a:pt x="495502" y="941317"/>
                      <a:pt x="471311" y="867536"/>
                      <a:pt x="424744" y="863908"/>
                    </a:cubicBezTo>
                    <a:cubicBezTo>
                      <a:pt x="378177" y="860280"/>
                      <a:pt x="295930" y="932246"/>
                      <a:pt x="250573" y="914708"/>
                    </a:cubicBezTo>
                    <a:cubicBezTo>
                      <a:pt x="205216" y="897170"/>
                      <a:pt x="190096" y="798593"/>
                      <a:pt x="152601" y="758679"/>
                    </a:cubicBezTo>
                    <a:cubicBezTo>
                      <a:pt x="115106" y="718765"/>
                      <a:pt x="37091" y="714531"/>
                      <a:pt x="25601" y="675222"/>
                    </a:cubicBezTo>
                    <a:cubicBezTo>
                      <a:pt x="14111" y="635913"/>
                      <a:pt x="87891" y="568784"/>
                      <a:pt x="83658" y="522822"/>
                    </a:cubicBezTo>
                    <a:cubicBezTo>
                      <a:pt x="79425" y="476860"/>
                      <a:pt x="-4637" y="443598"/>
                      <a:pt x="201" y="399450"/>
                    </a:cubicBezTo>
                    <a:cubicBezTo>
                      <a:pt x="5039" y="355302"/>
                      <a:pt x="96358" y="301479"/>
                      <a:pt x="112687" y="257936"/>
                    </a:cubicBezTo>
                    <a:cubicBezTo>
                      <a:pt x="129016" y="214393"/>
                      <a:pt x="76402" y="164803"/>
                      <a:pt x="98173" y="138193"/>
                    </a:cubicBezTo>
                    <a:cubicBezTo>
                      <a:pt x="119944" y="111583"/>
                      <a:pt x="200982" y="120655"/>
                      <a:pt x="243315" y="98279"/>
                    </a:cubicBezTo>
                    <a:cubicBezTo>
                      <a:pt x="285648" y="75903"/>
                      <a:pt x="303186" y="5751"/>
                      <a:pt x="344915" y="30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13500000" scaled="1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61" name="Ellipse 151"/>
              <p:cNvSpPr/>
              <p:nvPr/>
            </p:nvSpPr>
            <p:spPr>
              <a:xfrm>
                <a:off x="7662206" y="2642151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62" name="Ellipse 152"/>
              <p:cNvSpPr/>
              <p:nvPr/>
            </p:nvSpPr>
            <p:spPr>
              <a:xfrm>
                <a:off x="7609688" y="2769970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63" name="Ellipse 153"/>
              <p:cNvSpPr/>
              <p:nvPr/>
            </p:nvSpPr>
            <p:spPr>
              <a:xfrm>
                <a:off x="7696282" y="2736627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64" name="Ellipse 154"/>
              <p:cNvSpPr/>
              <p:nvPr/>
            </p:nvSpPr>
            <p:spPr>
              <a:xfrm>
                <a:off x="7767242" y="2831146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65" name="Ellipse 155"/>
              <p:cNvSpPr/>
              <p:nvPr/>
            </p:nvSpPr>
            <p:spPr>
              <a:xfrm>
                <a:off x="7662205" y="2864489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66" name="Ellipse 156"/>
              <p:cNvSpPr/>
              <p:nvPr/>
            </p:nvSpPr>
            <p:spPr>
              <a:xfrm>
                <a:off x="7891452" y="2766362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67" name="Ellipse 157"/>
              <p:cNvSpPr/>
              <p:nvPr/>
            </p:nvSpPr>
            <p:spPr>
              <a:xfrm>
                <a:off x="7874780" y="2897833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68" name="Ellipse 158"/>
              <p:cNvSpPr/>
              <p:nvPr/>
            </p:nvSpPr>
            <p:spPr>
              <a:xfrm>
                <a:off x="7609688" y="2975637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69" name="Ellipse 159"/>
              <p:cNvSpPr/>
              <p:nvPr/>
            </p:nvSpPr>
            <p:spPr>
              <a:xfrm>
                <a:off x="7714724" y="3081470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70" name="Ellipse 160"/>
              <p:cNvSpPr/>
              <p:nvPr/>
            </p:nvSpPr>
            <p:spPr>
              <a:xfrm>
                <a:off x="7891452" y="3081470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71" name="Ellipse 161"/>
              <p:cNvSpPr/>
              <p:nvPr/>
            </p:nvSpPr>
            <p:spPr>
              <a:xfrm>
                <a:off x="8049006" y="3028952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72" name="Ellipse 162"/>
              <p:cNvSpPr/>
              <p:nvPr/>
            </p:nvSpPr>
            <p:spPr>
              <a:xfrm>
                <a:off x="8134868" y="2904741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73" name="Ellipse 163"/>
              <p:cNvSpPr/>
              <p:nvPr/>
            </p:nvSpPr>
            <p:spPr>
              <a:xfrm>
                <a:off x="8082350" y="2766362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74" name="Ellipse 164"/>
              <p:cNvSpPr/>
              <p:nvPr/>
            </p:nvSpPr>
            <p:spPr>
              <a:xfrm>
                <a:off x="8154042" y="2766362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75" name="Ellipse 165"/>
              <p:cNvSpPr/>
              <p:nvPr/>
            </p:nvSpPr>
            <p:spPr>
              <a:xfrm>
                <a:off x="7786416" y="2556290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76" name="Ellipse 166"/>
              <p:cNvSpPr/>
              <p:nvPr/>
            </p:nvSpPr>
            <p:spPr>
              <a:xfrm>
                <a:off x="8082350" y="2661326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77" name="Ellipse 167"/>
              <p:cNvSpPr/>
              <p:nvPr/>
            </p:nvSpPr>
            <p:spPr>
              <a:xfrm>
                <a:off x="7977314" y="2608808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78" name="Ellipse 168"/>
              <p:cNvSpPr/>
              <p:nvPr/>
            </p:nvSpPr>
            <p:spPr>
              <a:xfrm>
                <a:off x="7891452" y="2608808"/>
                <a:ext cx="33344" cy="33344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79" name="Freihandform 169"/>
              <p:cNvSpPr/>
              <p:nvPr/>
            </p:nvSpPr>
            <p:spPr>
              <a:xfrm>
                <a:off x="7741639" y="2636544"/>
                <a:ext cx="328268" cy="413520"/>
              </a:xfrm>
              <a:custGeom>
                <a:avLst/>
                <a:gdLst>
                  <a:gd name="connsiteX0" fmla="*/ 32682 w 450105"/>
                  <a:gd name="connsiteY0" fmla="*/ 72577 h 566997"/>
                  <a:gd name="connsiteX1" fmla="*/ 97996 w 450105"/>
                  <a:gd name="connsiteY1" fmla="*/ 5 h 566997"/>
                  <a:gd name="connsiteX2" fmla="*/ 217739 w 450105"/>
                  <a:gd name="connsiteY2" fmla="*/ 68948 h 566997"/>
                  <a:gd name="connsiteX3" fmla="*/ 370139 w 450105"/>
                  <a:gd name="connsiteY3" fmla="*/ 101605 h 566997"/>
                  <a:gd name="connsiteX4" fmla="*/ 391911 w 450105"/>
                  <a:gd name="connsiteY4" fmla="*/ 246748 h 566997"/>
                  <a:gd name="connsiteX5" fmla="*/ 449968 w 450105"/>
                  <a:gd name="connsiteY5" fmla="*/ 330205 h 566997"/>
                  <a:gd name="connsiteX6" fmla="*/ 373768 w 450105"/>
                  <a:gd name="connsiteY6" fmla="*/ 402777 h 566997"/>
                  <a:gd name="connsiteX7" fmla="*/ 333854 w 450105"/>
                  <a:gd name="connsiteY7" fmla="*/ 518891 h 566997"/>
                  <a:gd name="connsiteX8" fmla="*/ 239511 w 450105"/>
                  <a:gd name="connsiteY8" fmla="*/ 544291 h 566997"/>
                  <a:gd name="connsiteX9" fmla="*/ 127025 w 450105"/>
                  <a:gd name="connsiteY9" fmla="*/ 526148 h 566997"/>
                  <a:gd name="connsiteX10" fmla="*/ 61711 w 450105"/>
                  <a:gd name="connsiteY10" fmla="*/ 566062 h 566997"/>
                  <a:gd name="connsiteX11" fmla="*/ 25 w 450105"/>
                  <a:gd name="connsiteY11" fmla="*/ 478977 h 566997"/>
                  <a:gd name="connsiteX12" fmla="*/ 68968 w 450105"/>
                  <a:gd name="connsiteY12" fmla="*/ 413662 h 566997"/>
                  <a:gd name="connsiteX13" fmla="*/ 137911 w 450105"/>
                  <a:gd name="connsiteY13" fmla="*/ 504377 h 566997"/>
                  <a:gd name="connsiteX14" fmla="*/ 268539 w 450105"/>
                  <a:gd name="connsiteY14" fmla="*/ 511634 h 566997"/>
                  <a:gd name="connsiteX15" fmla="*/ 344739 w 450105"/>
                  <a:gd name="connsiteY15" fmla="*/ 420919 h 566997"/>
                  <a:gd name="connsiteX16" fmla="*/ 283054 w 450105"/>
                  <a:gd name="connsiteY16" fmla="*/ 337462 h 566997"/>
                  <a:gd name="connsiteX17" fmla="*/ 286682 w 450105"/>
                  <a:gd name="connsiteY17" fmla="*/ 290291 h 566997"/>
                  <a:gd name="connsiteX18" fmla="*/ 362882 w 450105"/>
                  <a:gd name="connsiteY18" fmla="*/ 224977 h 566997"/>
                  <a:gd name="connsiteX19" fmla="*/ 344739 w 450105"/>
                  <a:gd name="connsiteY19" fmla="*/ 108862 h 566997"/>
                  <a:gd name="connsiteX20" fmla="*/ 185082 w 450105"/>
                  <a:gd name="connsiteY20" fmla="*/ 83462 h 566997"/>
                  <a:gd name="connsiteX21" fmla="*/ 112511 w 450105"/>
                  <a:gd name="connsiteY21" fmla="*/ 152405 h 566997"/>
                  <a:gd name="connsiteX22" fmla="*/ 32682 w 450105"/>
                  <a:gd name="connsiteY22" fmla="*/ 72577 h 566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0105" h="566997">
                    <a:moveTo>
                      <a:pt x="32682" y="72577"/>
                    </a:moveTo>
                    <a:cubicBezTo>
                      <a:pt x="30263" y="47177"/>
                      <a:pt x="67153" y="610"/>
                      <a:pt x="97996" y="5"/>
                    </a:cubicBezTo>
                    <a:cubicBezTo>
                      <a:pt x="128839" y="-600"/>
                      <a:pt x="172382" y="52015"/>
                      <a:pt x="217739" y="68948"/>
                    </a:cubicBezTo>
                    <a:cubicBezTo>
                      <a:pt x="263096" y="85881"/>
                      <a:pt x="341110" y="71972"/>
                      <a:pt x="370139" y="101605"/>
                    </a:cubicBezTo>
                    <a:cubicBezTo>
                      <a:pt x="399168" y="131238"/>
                      <a:pt x="378606" y="208648"/>
                      <a:pt x="391911" y="246748"/>
                    </a:cubicBezTo>
                    <a:cubicBezTo>
                      <a:pt x="405216" y="284848"/>
                      <a:pt x="452992" y="304200"/>
                      <a:pt x="449968" y="330205"/>
                    </a:cubicBezTo>
                    <a:cubicBezTo>
                      <a:pt x="446944" y="356210"/>
                      <a:pt x="393120" y="371330"/>
                      <a:pt x="373768" y="402777"/>
                    </a:cubicBezTo>
                    <a:cubicBezTo>
                      <a:pt x="354416" y="434224"/>
                      <a:pt x="356230" y="495305"/>
                      <a:pt x="333854" y="518891"/>
                    </a:cubicBezTo>
                    <a:cubicBezTo>
                      <a:pt x="311478" y="542477"/>
                      <a:pt x="273982" y="543082"/>
                      <a:pt x="239511" y="544291"/>
                    </a:cubicBezTo>
                    <a:cubicBezTo>
                      <a:pt x="205040" y="545500"/>
                      <a:pt x="156658" y="522520"/>
                      <a:pt x="127025" y="526148"/>
                    </a:cubicBezTo>
                    <a:cubicBezTo>
                      <a:pt x="97392" y="529776"/>
                      <a:pt x="82878" y="573924"/>
                      <a:pt x="61711" y="566062"/>
                    </a:cubicBezTo>
                    <a:cubicBezTo>
                      <a:pt x="40544" y="558200"/>
                      <a:pt x="-1184" y="504377"/>
                      <a:pt x="25" y="478977"/>
                    </a:cubicBezTo>
                    <a:cubicBezTo>
                      <a:pt x="1234" y="453577"/>
                      <a:pt x="45987" y="409429"/>
                      <a:pt x="68968" y="413662"/>
                    </a:cubicBezTo>
                    <a:cubicBezTo>
                      <a:pt x="91949" y="417895"/>
                      <a:pt x="104649" y="488048"/>
                      <a:pt x="137911" y="504377"/>
                    </a:cubicBezTo>
                    <a:cubicBezTo>
                      <a:pt x="171173" y="520706"/>
                      <a:pt x="234068" y="525544"/>
                      <a:pt x="268539" y="511634"/>
                    </a:cubicBezTo>
                    <a:cubicBezTo>
                      <a:pt x="303010" y="497724"/>
                      <a:pt x="342320" y="449948"/>
                      <a:pt x="344739" y="420919"/>
                    </a:cubicBezTo>
                    <a:cubicBezTo>
                      <a:pt x="347158" y="391890"/>
                      <a:pt x="292730" y="359233"/>
                      <a:pt x="283054" y="337462"/>
                    </a:cubicBezTo>
                    <a:cubicBezTo>
                      <a:pt x="273378" y="315691"/>
                      <a:pt x="273377" y="309039"/>
                      <a:pt x="286682" y="290291"/>
                    </a:cubicBezTo>
                    <a:cubicBezTo>
                      <a:pt x="299987" y="271544"/>
                      <a:pt x="353206" y="255215"/>
                      <a:pt x="362882" y="224977"/>
                    </a:cubicBezTo>
                    <a:cubicBezTo>
                      <a:pt x="372558" y="194739"/>
                      <a:pt x="374372" y="132448"/>
                      <a:pt x="344739" y="108862"/>
                    </a:cubicBezTo>
                    <a:cubicBezTo>
                      <a:pt x="315106" y="85276"/>
                      <a:pt x="223787" y="76205"/>
                      <a:pt x="185082" y="83462"/>
                    </a:cubicBezTo>
                    <a:cubicBezTo>
                      <a:pt x="146377" y="90719"/>
                      <a:pt x="137911" y="148172"/>
                      <a:pt x="112511" y="152405"/>
                    </a:cubicBezTo>
                    <a:cubicBezTo>
                      <a:pt x="87111" y="156638"/>
                      <a:pt x="35101" y="97977"/>
                      <a:pt x="32682" y="7257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Abgerundetes Rechteck 191"/>
            <p:cNvSpPr/>
            <p:nvPr/>
          </p:nvSpPr>
          <p:spPr>
            <a:xfrm>
              <a:off x="4202942" y="1606532"/>
              <a:ext cx="1487543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>
              <a:spAutoFit/>
            </a:bodyPr>
            <a:lstStyle/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Macrophages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Abgerundetes Rechteck 192"/>
            <p:cNvSpPr/>
            <p:nvPr/>
          </p:nvSpPr>
          <p:spPr>
            <a:xfrm>
              <a:off x="4266774" y="2784317"/>
              <a:ext cx="1285300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>
              <a:spAutoFit/>
            </a:bodyPr>
            <a:lstStyle/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Eosinophils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Abgerundetes Rechteck 193"/>
            <p:cNvSpPr/>
            <p:nvPr/>
          </p:nvSpPr>
          <p:spPr>
            <a:xfrm>
              <a:off x="4226593" y="4146832"/>
              <a:ext cx="1325481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>
              <a:spAutoFit/>
            </a:bodyPr>
            <a:lstStyle/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Neutrophils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grpSp>
          <p:nvGrpSpPr>
            <p:cNvPr id="54" name="Gruppieren 194"/>
            <p:cNvGrpSpPr/>
            <p:nvPr/>
          </p:nvGrpSpPr>
          <p:grpSpPr>
            <a:xfrm>
              <a:off x="4529795" y="1970759"/>
              <a:ext cx="792000" cy="720000"/>
              <a:chOff x="4924682" y="3058225"/>
              <a:chExt cx="992867" cy="900719"/>
            </a:xfrm>
          </p:grpSpPr>
          <p:sp>
            <p:nvSpPr>
              <p:cNvPr id="58" name="Freihandform 195"/>
              <p:cNvSpPr/>
              <p:nvPr/>
            </p:nvSpPr>
            <p:spPr>
              <a:xfrm>
                <a:off x="4924682" y="3058225"/>
                <a:ext cx="992867" cy="900719"/>
              </a:xfrm>
              <a:custGeom>
                <a:avLst/>
                <a:gdLst>
                  <a:gd name="connsiteX0" fmla="*/ 374768 w 992867"/>
                  <a:gd name="connsiteY0" fmla="*/ 9003 h 900719"/>
                  <a:gd name="connsiteX1" fmla="*/ 535635 w 992867"/>
                  <a:gd name="connsiteY1" fmla="*/ 9003 h 900719"/>
                  <a:gd name="connsiteX2" fmla="*/ 628768 w 992867"/>
                  <a:gd name="connsiteY2" fmla="*/ 76736 h 900719"/>
                  <a:gd name="connsiteX3" fmla="*/ 662635 w 992867"/>
                  <a:gd name="connsiteY3" fmla="*/ 152936 h 900719"/>
                  <a:gd name="connsiteX4" fmla="*/ 704968 w 992867"/>
                  <a:gd name="connsiteY4" fmla="*/ 169870 h 900719"/>
                  <a:gd name="connsiteX5" fmla="*/ 764235 w 992867"/>
                  <a:gd name="connsiteY5" fmla="*/ 136003 h 900719"/>
                  <a:gd name="connsiteX6" fmla="*/ 823502 w 992867"/>
                  <a:gd name="connsiteY6" fmla="*/ 76736 h 900719"/>
                  <a:gd name="connsiteX7" fmla="*/ 908168 w 992867"/>
                  <a:gd name="connsiteY7" fmla="*/ 76736 h 900719"/>
                  <a:gd name="connsiteX8" fmla="*/ 891235 w 992867"/>
                  <a:gd name="connsiteY8" fmla="*/ 186803 h 900719"/>
                  <a:gd name="connsiteX9" fmla="*/ 865835 w 992867"/>
                  <a:gd name="connsiteY9" fmla="*/ 254536 h 900719"/>
                  <a:gd name="connsiteX10" fmla="*/ 908168 w 992867"/>
                  <a:gd name="connsiteY10" fmla="*/ 356136 h 900719"/>
                  <a:gd name="connsiteX11" fmla="*/ 984368 w 992867"/>
                  <a:gd name="connsiteY11" fmla="*/ 406936 h 900719"/>
                  <a:gd name="connsiteX12" fmla="*/ 984368 w 992867"/>
                  <a:gd name="connsiteY12" fmla="*/ 517003 h 900719"/>
                  <a:gd name="connsiteX13" fmla="*/ 925102 w 992867"/>
                  <a:gd name="connsiteY13" fmla="*/ 601670 h 900719"/>
                  <a:gd name="connsiteX14" fmla="*/ 874302 w 992867"/>
                  <a:gd name="connsiteY14" fmla="*/ 644003 h 900719"/>
                  <a:gd name="connsiteX15" fmla="*/ 925102 w 992867"/>
                  <a:gd name="connsiteY15" fmla="*/ 711736 h 900719"/>
                  <a:gd name="connsiteX16" fmla="*/ 958968 w 992867"/>
                  <a:gd name="connsiteY16" fmla="*/ 754070 h 900719"/>
                  <a:gd name="connsiteX17" fmla="*/ 840435 w 992867"/>
                  <a:gd name="connsiteY17" fmla="*/ 804870 h 900719"/>
                  <a:gd name="connsiteX18" fmla="*/ 738835 w 992867"/>
                  <a:gd name="connsiteY18" fmla="*/ 804870 h 900719"/>
                  <a:gd name="connsiteX19" fmla="*/ 679568 w 992867"/>
                  <a:gd name="connsiteY19" fmla="*/ 796403 h 900719"/>
                  <a:gd name="connsiteX20" fmla="*/ 552568 w 992867"/>
                  <a:gd name="connsiteY20" fmla="*/ 881070 h 900719"/>
                  <a:gd name="connsiteX21" fmla="*/ 450968 w 992867"/>
                  <a:gd name="connsiteY21" fmla="*/ 898003 h 900719"/>
                  <a:gd name="connsiteX22" fmla="*/ 357835 w 992867"/>
                  <a:gd name="connsiteY22" fmla="*/ 838736 h 900719"/>
                  <a:gd name="connsiteX23" fmla="*/ 281635 w 992867"/>
                  <a:gd name="connsiteY23" fmla="*/ 779470 h 900719"/>
                  <a:gd name="connsiteX24" fmla="*/ 163102 w 992867"/>
                  <a:gd name="connsiteY24" fmla="*/ 754070 h 900719"/>
                  <a:gd name="connsiteX25" fmla="*/ 61502 w 992867"/>
                  <a:gd name="connsiteY25" fmla="*/ 728670 h 900719"/>
                  <a:gd name="connsiteX26" fmla="*/ 19168 w 992867"/>
                  <a:gd name="connsiteY26" fmla="*/ 618603 h 900719"/>
                  <a:gd name="connsiteX27" fmla="*/ 86902 w 992867"/>
                  <a:gd name="connsiteY27" fmla="*/ 550870 h 900719"/>
                  <a:gd name="connsiteX28" fmla="*/ 112302 w 992867"/>
                  <a:gd name="connsiteY28" fmla="*/ 525470 h 900719"/>
                  <a:gd name="connsiteX29" fmla="*/ 69968 w 992867"/>
                  <a:gd name="connsiteY29" fmla="*/ 474670 h 900719"/>
                  <a:gd name="connsiteX30" fmla="*/ 36102 w 992867"/>
                  <a:gd name="connsiteY30" fmla="*/ 432336 h 900719"/>
                  <a:gd name="connsiteX31" fmla="*/ 95368 w 992867"/>
                  <a:gd name="connsiteY31" fmla="*/ 398470 h 900719"/>
                  <a:gd name="connsiteX32" fmla="*/ 137702 w 992867"/>
                  <a:gd name="connsiteY32" fmla="*/ 347670 h 900719"/>
                  <a:gd name="connsiteX33" fmla="*/ 120768 w 992867"/>
                  <a:gd name="connsiteY33" fmla="*/ 322270 h 900719"/>
                  <a:gd name="connsiteX34" fmla="*/ 86902 w 992867"/>
                  <a:gd name="connsiteY34" fmla="*/ 322270 h 900719"/>
                  <a:gd name="connsiteX35" fmla="*/ 27635 w 992867"/>
                  <a:gd name="connsiteY35" fmla="*/ 330736 h 900719"/>
                  <a:gd name="connsiteX36" fmla="*/ 2235 w 992867"/>
                  <a:gd name="connsiteY36" fmla="*/ 330736 h 900719"/>
                  <a:gd name="connsiteX37" fmla="*/ 2235 w 992867"/>
                  <a:gd name="connsiteY37" fmla="*/ 296870 h 900719"/>
                  <a:gd name="connsiteX38" fmla="*/ 10702 w 992867"/>
                  <a:gd name="connsiteY38" fmla="*/ 263003 h 900719"/>
                  <a:gd name="connsiteX39" fmla="*/ 95368 w 992867"/>
                  <a:gd name="connsiteY39" fmla="*/ 220670 h 900719"/>
                  <a:gd name="connsiteX40" fmla="*/ 154635 w 992867"/>
                  <a:gd name="connsiteY40" fmla="*/ 178336 h 900719"/>
                  <a:gd name="connsiteX41" fmla="*/ 205435 w 992867"/>
                  <a:gd name="connsiteY41" fmla="*/ 152936 h 900719"/>
                  <a:gd name="connsiteX42" fmla="*/ 230835 w 992867"/>
                  <a:gd name="connsiteY42" fmla="*/ 110603 h 900719"/>
                  <a:gd name="connsiteX43" fmla="*/ 256235 w 992867"/>
                  <a:gd name="connsiteY43" fmla="*/ 93670 h 900719"/>
                  <a:gd name="connsiteX44" fmla="*/ 307035 w 992867"/>
                  <a:gd name="connsiteY44" fmla="*/ 119070 h 900719"/>
                  <a:gd name="connsiteX45" fmla="*/ 340902 w 992867"/>
                  <a:gd name="connsiteY45" fmla="*/ 144470 h 900719"/>
                  <a:gd name="connsiteX46" fmla="*/ 374768 w 992867"/>
                  <a:gd name="connsiteY46" fmla="*/ 136003 h 900719"/>
                  <a:gd name="connsiteX47" fmla="*/ 383235 w 992867"/>
                  <a:gd name="connsiteY47" fmla="*/ 102136 h 900719"/>
                  <a:gd name="connsiteX48" fmla="*/ 357835 w 992867"/>
                  <a:gd name="connsiteY48" fmla="*/ 85203 h 900719"/>
                  <a:gd name="connsiteX49" fmla="*/ 374768 w 992867"/>
                  <a:gd name="connsiteY49" fmla="*/ 9003 h 90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92867" h="900719">
                    <a:moveTo>
                      <a:pt x="374768" y="9003"/>
                    </a:moveTo>
                    <a:cubicBezTo>
                      <a:pt x="404401" y="-3697"/>
                      <a:pt x="493302" y="-2286"/>
                      <a:pt x="535635" y="9003"/>
                    </a:cubicBezTo>
                    <a:cubicBezTo>
                      <a:pt x="577968" y="20292"/>
                      <a:pt x="607601" y="52747"/>
                      <a:pt x="628768" y="76736"/>
                    </a:cubicBezTo>
                    <a:cubicBezTo>
                      <a:pt x="649935" y="100725"/>
                      <a:pt x="649935" y="137414"/>
                      <a:pt x="662635" y="152936"/>
                    </a:cubicBezTo>
                    <a:cubicBezTo>
                      <a:pt x="675335" y="168458"/>
                      <a:pt x="688035" y="172692"/>
                      <a:pt x="704968" y="169870"/>
                    </a:cubicBezTo>
                    <a:cubicBezTo>
                      <a:pt x="721901" y="167048"/>
                      <a:pt x="744479" y="151525"/>
                      <a:pt x="764235" y="136003"/>
                    </a:cubicBezTo>
                    <a:cubicBezTo>
                      <a:pt x="783991" y="120481"/>
                      <a:pt x="799513" y="86614"/>
                      <a:pt x="823502" y="76736"/>
                    </a:cubicBezTo>
                    <a:cubicBezTo>
                      <a:pt x="847491" y="66858"/>
                      <a:pt x="896879" y="58392"/>
                      <a:pt x="908168" y="76736"/>
                    </a:cubicBezTo>
                    <a:cubicBezTo>
                      <a:pt x="919457" y="95080"/>
                      <a:pt x="898290" y="157170"/>
                      <a:pt x="891235" y="186803"/>
                    </a:cubicBezTo>
                    <a:cubicBezTo>
                      <a:pt x="884180" y="216436"/>
                      <a:pt x="863013" y="226314"/>
                      <a:pt x="865835" y="254536"/>
                    </a:cubicBezTo>
                    <a:cubicBezTo>
                      <a:pt x="868657" y="282758"/>
                      <a:pt x="888413" y="330736"/>
                      <a:pt x="908168" y="356136"/>
                    </a:cubicBezTo>
                    <a:cubicBezTo>
                      <a:pt x="927924" y="381536"/>
                      <a:pt x="971668" y="380125"/>
                      <a:pt x="984368" y="406936"/>
                    </a:cubicBezTo>
                    <a:cubicBezTo>
                      <a:pt x="997068" y="433747"/>
                      <a:pt x="994246" y="484547"/>
                      <a:pt x="984368" y="517003"/>
                    </a:cubicBezTo>
                    <a:cubicBezTo>
                      <a:pt x="974490" y="549459"/>
                      <a:pt x="943446" y="580503"/>
                      <a:pt x="925102" y="601670"/>
                    </a:cubicBezTo>
                    <a:cubicBezTo>
                      <a:pt x="906758" y="622837"/>
                      <a:pt x="874302" y="625659"/>
                      <a:pt x="874302" y="644003"/>
                    </a:cubicBezTo>
                    <a:cubicBezTo>
                      <a:pt x="874302" y="662347"/>
                      <a:pt x="910991" y="693392"/>
                      <a:pt x="925102" y="711736"/>
                    </a:cubicBezTo>
                    <a:cubicBezTo>
                      <a:pt x="939213" y="730080"/>
                      <a:pt x="973079" y="738548"/>
                      <a:pt x="958968" y="754070"/>
                    </a:cubicBezTo>
                    <a:cubicBezTo>
                      <a:pt x="944857" y="769592"/>
                      <a:pt x="877124" y="796403"/>
                      <a:pt x="840435" y="804870"/>
                    </a:cubicBezTo>
                    <a:cubicBezTo>
                      <a:pt x="803746" y="813337"/>
                      <a:pt x="765646" y="806281"/>
                      <a:pt x="738835" y="804870"/>
                    </a:cubicBezTo>
                    <a:cubicBezTo>
                      <a:pt x="712024" y="803459"/>
                      <a:pt x="710613" y="783703"/>
                      <a:pt x="679568" y="796403"/>
                    </a:cubicBezTo>
                    <a:cubicBezTo>
                      <a:pt x="648524" y="809103"/>
                      <a:pt x="590668" y="864137"/>
                      <a:pt x="552568" y="881070"/>
                    </a:cubicBezTo>
                    <a:cubicBezTo>
                      <a:pt x="514468" y="898003"/>
                      <a:pt x="483423" y="905059"/>
                      <a:pt x="450968" y="898003"/>
                    </a:cubicBezTo>
                    <a:cubicBezTo>
                      <a:pt x="418513" y="890947"/>
                      <a:pt x="386057" y="858492"/>
                      <a:pt x="357835" y="838736"/>
                    </a:cubicBezTo>
                    <a:cubicBezTo>
                      <a:pt x="329613" y="818981"/>
                      <a:pt x="314090" y="793581"/>
                      <a:pt x="281635" y="779470"/>
                    </a:cubicBezTo>
                    <a:cubicBezTo>
                      <a:pt x="249180" y="765359"/>
                      <a:pt x="199791" y="762537"/>
                      <a:pt x="163102" y="754070"/>
                    </a:cubicBezTo>
                    <a:cubicBezTo>
                      <a:pt x="126413" y="745603"/>
                      <a:pt x="85491" y="751248"/>
                      <a:pt x="61502" y="728670"/>
                    </a:cubicBezTo>
                    <a:cubicBezTo>
                      <a:pt x="37513" y="706092"/>
                      <a:pt x="14935" y="648236"/>
                      <a:pt x="19168" y="618603"/>
                    </a:cubicBezTo>
                    <a:cubicBezTo>
                      <a:pt x="23401" y="588970"/>
                      <a:pt x="86902" y="550870"/>
                      <a:pt x="86902" y="550870"/>
                    </a:cubicBezTo>
                    <a:cubicBezTo>
                      <a:pt x="102424" y="535348"/>
                      <a:pt x="115124" y="538170"/>
                      <a:pt x="112302" y="525470"/>
                    </a:cubicBezTo>
                    <a:cubicBezTo>
                      <a:pt x="109480" y="512770"/>
                      <a:pt x="82668" y="490192"/>
                      <a:pt x="69968" y="474670"/>
                    </a:cubicBezTo>
                    <a:cubicBezTo>
                      <a:pt x="57268" y="459148"/>
                      <a:pt x="31869" y="445036"/>
                      <a:pt x="36102" y="432336"/>
                    </a:cubicBezTo>
                    <a:cubicBezTo>
                      <a:pt x="40335" y="419636"/>
                      <a:pt x="78435" y="412581"/>
                      <a:pt x="95368" y="398470"/>
                    </a:cubicBezTo>
                    <a:cubicBezTo>
                      <a:pt x="112301" y="384359"/>
                      <a:pt x="133469" y="360370"/>
                      <a:pt x="137702" y="347670"/>
                    </a:cubicBezTo>
                    <a:cubicBezTo>
                      <a:pt x="141935" y="334970"/>
                      <a:pt x="129235" y="326503"/>
                      <a:pt x="120768" y="322270"/>
                    </a:cubicBezTo>
                    <a:cubicBezTo>
                      <a:pt x="112301" y="318037"/>
                      <a:pt x="102424" y="320859"/>
                      <a:pt x="86902" y="322270"/>
                    </a:cubicBezTo>
                    <a:cubicBezTo>
                      <a:pt x="71380" y="323681"/>
                      <a:pt x="41746" y="329325"/>
                      <a:pt x="27635" y="330736"/>
                    </a:cubicBezTo>
                    <a:cubicBezTo>
                      <a:pt x="13524" y="332147"/>
                      <a:pt x="6468" y="336380"/>
                      <a:pt x="2235" y="330736"/>
                    </a:cubicBezTo>
                    <a:cubicBezTo>
                      <a:pt x="-1998" y="325092"/>
                      <a:pt x="824" y="308159"/>
                      <a:pt x="2235" y="296870"/>
                    </a:cubicBezTo>
                    <a:cubicBezTo>
                      <a:pt x="3646" y="285581"/>
                      <a:pt x="-4820" y="275703"/>
                      <a:pt x="10702" y="263003"/>
                    </a:cubicBezTo>
                    <a:cubicBezTo>
                      <a:pt x="26224" y="250303"/>
                      <a:pt x="71379" y="234781"/>
                      <a:pt x="95368" y="220670"/>
                    </a:cubicBezTo>
                    <a:cubicBezTo>
                      <a:pt x="119357" y="206559"/>
                      <a:pt x="136291" y="189625"/>
                      <a:pt x="154635" y="178336"/>
                    </a:cubicBezTo>
                    <a:cubicBezTo>
                      <a:pt x="172979" y="167047"/>
                      <a:pt x="192735" y="164225"/>
                      <a:pt x="205435" y="152936"/>
                    </a:cubicBezTo>
                    <a:cubicBezTo>
                      <a:pt x="218135" y="141647"/>
                      <a:pt x="222368" y="120481"/>
                      <a:pt x="230835" y="110603"/>
                    </a:cubicBezTo>
                    <a:cubicBezTo>
                      <a:pt x="239302" y="100725"/>
                      <a:pt x="243535" y="92259"/>
                      <a:pt x="256235" y="93670"/>
                    </a:cubicBezTo>
                    <a:cubicBezTo>
                      <a:pt x="268935" y="95081"/>
                      <a:pt x="292924" y="110603"/>
                      <a:pt x="307035" y="119070"/>
                    </a:cubicBezTo>
                    <a:cubicBezTo>
                      <a:pt x="321146" y="127537"/>
                      <a:pt x="329613" y="141648"/>
                      <a:pt x="340902" y="144470"/>
                    </a:cubicBezTo>
                    <a:cubicBezTo>
                      <a:pt x="352191" y="147292"/>
                      <a:pt x="367713" y="143059"/>
                      <a:pt x="374768" y="136003"/>
                    </a:cubicBezTo>
                    <a:cubicBezTo>
                      <a:pt x="381823" y="128947"/>
                      <a:pt x="386057" y="110603"/>
                      <a:pt x="383235" y="102136"/>
                    </a:cubicBezTo>
                    <a:cubicBezTo>
                      <a:pt x="380413" y="93669"/>
                      <a:pt x="363479" y="97903"/>
                      <a:pt x="357835" y="85203"/>
                    </a:cubicBezTo>
                    <a:cubicBezTo>
                      <a:pt x="352191" y="72503"/>
                      <a:pt x="345135" y="21703"/>
                      <a:pt x="374768" y="900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9" name="Freihandform 196"/>
              <p:cNvSpPr/>
              <p:nvPr/>
            </p:nvSpPr>
            <p:spPr>
              <a:xfrm>
                <a:off x="5220072" y="3324704"/>
                <a:ext cx="402089" cy="367762"/>
              </a:xfrm>
              <a:custGeom>
                <a:avLst/>
                <a:gdLst>
                  <a:gd name="connsiteX0" fmla="*/ 11122 w 402089"/>
                  <a:gd name="connsiteY0" fmla="*/ 137661 h 367762"/>
                  <a:gd name="connsiteX1" fmla="*/ 112722 w 402089"/>
                  <a:gd name="connsiteY1" fmla="*/ 78394 h 367762"/>
                  <a:gd name="connsiteX2" fmla="*/ 171988 w 402089"/>
                  <a:gd name="connsiteY2" fmla="*/ 69928 h 367762"/>
                  <a:gd name="connsiteX3" fmla="*/ 205855 w 402089"/>
                  <a:gd name="connsiteY3" fmla="*/ 36061 h 367762"/>
                  <a:gd name="connsiteX4" fmla="*/ 239722 w 402089"/>
                  <a:gd name="connsiteY4" fmla="*/ 2194 h 367762"/>
                  <a:gd name="connsiteX5" fmla="*/ 332855 w 402089"/>
                  <a:gd name="connsiteY5" fmla="*/ 10661 h 367762"/>
                  <a:gd name="connsiteX6" fmla="*/ 383655 w 402089"/>
                  <a:gd name="connsiteY6" fmla="*/ 69928 h 367762"/>
                  <a:gd name="connsiteX7" fmla="*/ 400588 w 402089"/>
                  <a:gd name="connsiteY7" fmla="*/ 188461 h 367762"/>
                  <a:gd name="connsiteX8" fmla="*/ 349788 w 402089"/>
                  <a:gd name="connsiteY8" fmla="*/ 315461 h 367762"/>
                  <a:gd name="connsiteX9" fmla="*/ 231255 w 402089"/>
                  <a:gd name="connsiteY9" fmla="*/ 366261 h 367762"/>
                  <a:gd name="connsiteX10" fmla="*/ 78855 w 402089"/>
                  <a:gd name="connsiteY10" fmla="*/ 349328 h 367762"/>
                  <a:gd name="connsiteX11" fmla="*/ 19588 w 402089"/>
                  <a:gd name="connsiteY11" fmla="*/ 298528 h 367762"/>
                  <a:gd name="connsiteX12" fmla="*/ 2655 w 402089"/>
                  <a:gd name="connsiteY12" fmla="*/ 230794 h 367762"/>
                  <a:gd name="connsiteX13" fmla="*/ 11122 w 402089"/>
                  <a:gd name="connsiteY13" fmla="*/ 137661 h 36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2089" h="367762">
                    <a:moveTo>
                      <a:pt x="11122" y="137661"/>
                    </a:moveTo>
                    <a:cubicBezTo>
                      <a:pt x="29467" y="112261"/>
                      <a:pt x="85911" y="89683"/>
                      <a:pt x="112722" y="78394"/>
                    </a:cubicBezTo>
                    <a:cubicBezTo>
                      <a:pt x="139533" y="67105"/>
                      <a:pt x="156466" y="76983"/>
                      <a:pt x="171988" y="69928"/>
                    </a:cubicBezTo>
                    <a:cubicBezTo>
                      <a:pt x="187510" y="62873"/>
                      <a:pt x="205855" y="36061"/>
                      <a:pt x="205855" y="36061"/>
                    </a:cubicBezTo>
                    <a:cubicBezTo>
                      <a:pt x="217144" y="24772"/>
                      <a:pt x="218555" y="6427"/>
                      <a:pt x="239722" y="2194"/>
                    </a:cubicBezTo>
                    <a:cubicBezTo>
                      <a:pt x="260889" y="-2039"/>
                      <a:pt x="308866" y="-628"/>
                      <a:pt x="332855" y="10661"/>
                    </a:cubicBezTo>
                    <a:cubicBezTo>
                      <a:pt x="356844" y="21950"/>
                      <a:pt x="372366" y="40295"/>
                      <a:pt x="383655" y="69928"/>
                    </a:cubicBezTo>
                    <a:cubicBezTo>
                      <a:pt x="394944" y="99561"/>
                      <a:pt x="406232" y="147539"/>
                      <a:pt x="400588" y="188461"/>
                    </a:cubicBezTo>
                    <a:cubicBezTo>
                      <a:pt x="394944" y="229383"/>
                      <a:pt x="378010" y="285828"/>
                      <a:pt x="349788" y="315461"/>
                    </a:cubicBezTo>
                    <a:cubicBezTo>
                      <a:pt x="321566" y="345094"/>
                      <a:pt x="276411" y="360617"/>
                      <a:pt x="231255" y="366261"/>
                    </a:cubicBezTo>
                    <a:cubicBezTo>
                      <a:pt x="186100" y="371906"/>
                      <a:pt x="114133" y="360617"/>
                      <a:pt x="78855" y="349328"/>
                    </a:cubicBezTo>
                    <a:cubicBezTo>
                      <a:pt x="43577" y="338039"/>
                      <a:pt x="32288" y="318284"/>
                      <a:pt x="19588" y="298528"/>
                    </a:cubicBezTo>
                    <a:cubicBezTo>
                      <a:pt x="6888" y="278772"/>
                      <a:pt x="2655" y="259016"/>
                      <a:pt x="2655" y="230794"/>
                    </a:cubicBezTo>
                    <a:cubicBezTo>
                      <a:pt x="2655" y="202572"/>
                      <a:pt x="-7223" y="163061"/>
                      <a:pt x="11122" y="1376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75000"/>
                    </a:schemeClr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4548071" y="5649229"/>
              <a:ext cx="676597" cy="6025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603090" y="5742542"/>
              <a:ext cx="448021" cy="401512"/>
            </a:xfrm>
            <a:prstGeom prst="ellipse">
              <a:avLst/>
            </a:prstGeom>
            <a:gradFill>
              <a:gsLst>
                <a:gs pos="46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bgerundetes Rechteck 193"/>
            <p:cNvSpPr/>
            <p:nvPr/>
          </p:nvSpPr>
          <p:spPr>
            <a:xfrm>
              <a:off x="4482892" y="5288956"/>
              <a:ext cx="835553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>
              <a:spAutoFit/>
            </a:bodyPr>
            <a:lstStyle/>
            <a:p>
              <a:pPr algn="ctr"/>
              <a:r>
                <a:rPr lang="de-CH" altLang="de-DE" sz="1800" dirty="0">
                  <a:solidFill>
                    <a:srgbClr val="404040"/>
                  </a:solidFill>
                  <a:latin typeface="Calibri"/>
                  <a:cs typeface="Calibri"/>
                </a:rPr>
                <a:t>B Cells</a:t>
              </a:r>
              <a:endParaRPr lang="en-US" altLang="de-DE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00" name="Abgerundetes Rechteck 46"/>
          <p:cNvSpPr/>
          <p:nvPr/>
        </p:nvSpPr>
        <p:spPr>
          <a:xfrm>
            <a:off x="7263827" y="798827"/>
            <a:ext cx="1649880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altLang="de-DE" dirty="0">
                <a:solidFill>
                  <a:srgbClr val="404040"/>
                </a:solidFill>
                <a:cs typeface="Calibri"/>
              </a:rPr>
              <a:t>Role in disease</a:t>
            </a:r>
          </a:p>
          <a:p>
            <a:pPr algn="ctr"/>
            <a:endParaRPr lang="en-US" altLang="de-DE" dirty="0">
              <a:solidFill>
                <a:srgbClr val="404040"/>
              </a:solidFill>
              <a:cs typeface="Calibri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18015">
            <a:off x="-287180" y="2566492"/>
            <a:ext cx="1569394" cy="118013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 rot="1532395">
            <a:off x="-54411" y="5215561"/>
            <a:ext cx="1438659" cy="652273"/>
            <a:chOff x="192550" y="4731159"/>
            <a:chExt cx="1438659" cy="652273"/>
          </a:xfrm>
        </p:grpSpPr>
        <p:grpSp>
          <p:nvGrpSpPr>
            <p:cNvPr id="103" name="Group 102"/>
            <p:cNvGrpSpPr/>
            <p:nvPr/>
          </p:nvGrpSpPr>
          <p:grpSpPr>
            <a:xfrm>
              <a:off x="546542" y="5067512"/>
              <a:ext cx="642537" cy="295441"/>
              <a:chOff x="546542" y="5067512"/>
              <a:chExt cx="642537" cy="295441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251088">
                <a:off x="819742" y="5296045"/>
                <a:ext cx="369337" cy="66908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03620">
                <a:off x="546542" y="5067512"/>
                <a:ext cx="380462" cy="91702"/>
              </a:xfrm>
              <a:prstGeom prst="rect">
                <a:avLst/>
              </a:prstGeom>
            </p:spPr>
          </p:pic>
        </p:grp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76034">
              <a:off x="192550" y="4731159"/>
              <a:ext cx="1438659" cy="652273"/>
            </a:xfrm>
            <a:prstGeom prst="rect">
              <a:avLst/>
            </a:prstGeom>
          </p:spPr>
        </p:pic>
      </p:grpSp>
      <p:cxnSp>
        <p:nvCxnSpPr>
          <p:cNvPr id="107" name="Gerade Verbindung mit Pfeil 102"/>
          <p:cNvCxnSpPr/>
          <p:nvPr/>
        </p:nvCxnSpPr>
        <p:spPr>
          <a:xfrm>
            <a:off x="1165909" y="5849717"/>
            <a:ext cx="42228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5621867" y="1693334"/>
            <a:ext cx="1694308" cy="4485650"/>
            <a:chOff x="5621867" y="1693334"/>
            <a:chExt cx="1694308" cy="4485650"/>
          </a:xfrm>
        </p:grpSpPr>
        <p:sp>
          <p:nvSpPr>
            <p:cNvPr id="109" name="Rectangle 108"/>
            <p:cNvSpPr/>
            <p:nvPr/>
          </p:nvSpPr>
          <p:spPr>
            <a:xfrm>
              <a:off x="5621867" y="1693334"/>
              <a:ext cx="1533533" cy="662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de-DE" dirty="0">
                  <a:solidFill>
                    <a:srgbClr val="404040"/>
                  </a:solidFill>
                  <a:cs typeface="Calibri"/>
                </a:rPr>
                <a:t>Intracellular pathogens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898941" y="3197722"/>
              <a:ext cx="1017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de-DE" dirty="0">
                  <a:solidFill>
                    <a:srgbClr val="404040"/>
                  </a:solidFill>
                  <a:cs typeface="Calibri"/>
                </a:rPr>
                <a:t>Parasites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677921" y="4329148"/>
              <a:ext cx="1603411" cy="649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de-DE" dirty="0">
                  <a:solidFill>
                    <a:srgbClr val="404040"/>
                  </a:solidFill>
                  <a:cs typeface="Calibri"/>
                </a:rPr>
                <a:t>Extracellular pathogens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690485" y="5532653"/>
              <a:ext cx="16256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de-DE" dirty="0">
                  <a:solidFill>
                    <a:srgbClr val="404040"/>
                  </a:solidFill>
                  <a:cs typeface="Calibri"/>
                </a:rPr>
                <a:t>Extracellular pathogens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095067" y="1618191"/>
            <a:ext cx="1879601" cy="4443797"/>
            <a:chOff x="7095067" y="1618191"/>
            <a:chExt cx="1879601" cy="4443797"/>
          </a:xfrm>
        </p:grpSpPr>
        <p:sp>
          <p:nvSpPr>
            <p:cNvPr id="114" name="Rectangle 113"/>
            <p:cNvSpPr/>
            <p:nvPr/>
          </p:nvSpPr>
          <p:spPr>
            <a:xfrm>
              <a:off x="7095067" y="1618191"/>
              <a:ext cx="1879601" cy="955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de-DE" dirty="0">
                  <a:solidFill>
                    <a:srgbClr val="404040"/>
                  </a:solidFill>
                  <a:cs typeface="Calibri"/>
                </a:rPr>
                <a:t>Autoimmunity; chronic inflammation 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679564" y="3222385"/>
              <a:ext cx="8291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de-DE" dirty="0">
                  <a:solidFill>
                    <a:srgbClr val="404040"/>
                  </a:solidFill>
                  <a:cs typeface="Calibri"/>
                </a:rPr>
                <a:t>Allergy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378351" y="4491920"/>
              <a:ext cx="1535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de-DE" dirty="0">
                  <a:solidFill>
                    <a:srgbClr val="404040"/>
                  </a:solidFill>
                  <a:cs typeface="Calibri"/>
                </a:rPr>
                <a:t>Autoimmunity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406360" y="5692656"/>
              <a:ext cx="1535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de-DE" dirty="0">
                  <a:solidFill>
                    <a:srgbClr val="404040"/>
                  </a:solidFill>
                  <a:cs typeface="Calibri"/>
                </a:rPr>
                <a:t>Autoimmunity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1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0F542-E00E-674B-A4F9-D83A0EC0EED9}" type="slidenum">
              <a:rPr lang="en-US"/>
              <a:pPr/>
              <a:t>9</a:t>
            </a:fld>
            <a:endParaRPr lang="en-US"/>
          </a:p>
        </p:txBody>
      </p:sp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>
                <a:solidFill>
                  <a:srgbClr val="FF0E02"/>
                </a:solidFill>
                <a:latin typeface="Comic Sans MS" pitchFamily="26" charset="0"/>
              </a:rPr>
              <a:t>CD4+ T cell subsets: definitions and general properties</a:t>
            </a:r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omic Sans MS" pitchFamily="26" charset="0"/>
              </a:rPr>
              <a:t>Populations of CD4+ T cells that make restricted and non-overlapping sets of cytokines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26" charset="0"/>
                <a:ea typeface="ＭＳ Ｐゴシック" pitchFamily="26" charset="-128"/>
              </a:rPr>
              <a:t>Early after activation, T cells can produce multiple cytokines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26" charset="0"/>
                <a:ea typeface="ＭＳ Ｐゴシック" pitchFamily="26" charset="-128"/>
              </a:rPr>
              <a:t>Progressive activation leads to “polarization”: production of selected cytokines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omic Sans MS" pitchFamily="26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omic Sans MS" pitchFamily="26" charset="0"/>
              </a:rPr>
              <a:t>Distinct functions, migration properties, roles in disease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6" charset="0"/>
            <a:ea typeface="Arial" pitchFamily="26" charset="0"/>
            <a:cs typeface="Arial" pitchFamily="2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6" charset="0"/>
            <a:ea typeface="Arial" pitchFamily="26" charset="0"/>
            <a:cs typeface="Arial" pitchFamily="2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</TotalTime>
  <Words>889</Words>
  <Application>Microsoft Macintosh PowerPoint</Application>
  <PresentationFormat>On-screen Show (4:3)</PresentationFormat>
  <Paragraphs>213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Symbol</vt:lpstr>
      <vt:lpstr>Times</vt:lpstr>
      <vt:lpstr>Default Design</vt:lpstr>
      <vt:lpstr>PowerPoint Presentation</vt:lpstr>
      <vt:lpstr>Lecture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Therapeutic targeting of subset-specific cytokines </vt:lpstr>
      <vt:lpstr>PowerPoint Presentation</vt:lpstr>
      <vt:lpstr>PowerPoint Presentation</vt:lpstr>
      <vt:lpstr>PowerPoint Presentation</vt:lpstr>
      <vt:lpstr>Influence of the microbiome on T cell subset development </vt:lpstr>
      <vt:lpstr>Helper T cell subsets: unresolved questions  </vt:lpstr>
      <vt:lpstr>PowerPoint Presentation</vt:lpstr>
    </vt:vector>
  </TitlesOfParts>
  <Company>Partners HealthCare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Infomation Systems</dc:creator>
  <cp:lastModifiedBy>Abbas, Abul</cp:lastModifiedBy>
  <cp:revision>375</cp:revision>
  <dcterms:created xsi:type="dcterms:W3CDTF">2012-10-19T05:30:51Z</dcterms:created>
  <dcterms:modified xsi:type="dcterms:W3CDTF">2019-12-01T14:43:51Z</dcterms:modified>
</cp:coreProperties>
</file>