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332" r:id="rId3"/>
    <p:sldId id="293" r:id="rId4"/>
    <p:sldId id="401" r:id="rId5"/>
    <p:sldId id="371" r:id="rId6"/>
    <p:sldId id="402" r:id="rId7"/>
    <p:sldId id="386" r:id="rId8"/>
    <p:sldId id="398" r:id="rId9"/>
    <p:sldId id="374" r:id="rId10"/>
    <p:sldId id="350" r:id="rId11"/>
    <p:sldId id="348" r:id="rId12"/>
    <p:sldId id="384" r:id="rId13"/>
    <p:sldId id="353" r:id="rId14"/>
    <p:sldId id="375" r:id="rId15"/>
    <p:sldId id="342" r:id="rId16"/>
    <p:sldId id="376" r:id="rId17"/>
    <p:sldId id="378" r:id="rId18"/>
    <p:sldId id="380" r:id="rId19"/>
    <p:sldId id="399" r:id="rId20"/>
    <p:sldId id="379" r:id="rId21"/>
    <p:sldId id="40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538" autoAdjust="0"/>
    <p:restoredTop sz="96144" autoAdjust="0"/>
  </p:normalViewPr>
  <p:slideViewPr>
    <p:cSldViewPr>
      <p:cViewPr varScale="1">
        <p:scale>
          <a:sx n="79" d="100"/>
          <a:sy n="79" d="100"/>
        </p:scale>
        <p:origin x="216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ECA4E4-6E23-EF4B-A8F7-D706BB83E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9112-04DD-A24A-91C5-5A4141340B69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6C224-9E66-3A43-BF49-57E5F7B2F148}" type="slidenum">
              <a:rPr lang="en-US"/>
              <a:pPr/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D02020-05B2-BD49-B5C8-DC6E1114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3143D8-3ED7-3049-BD5B-54894502C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BF224E-4B19-3045-B0F3-22B0266C0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7A2429-93C7-0B49-9D82-51B56960F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564A0C-D291-7542-8AAF-279ABD0DC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923DFA-F54E-3D41-9E3C-EC983B2E0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C553E8-A7D1-AE47-8C54-BD129CFD7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6E8DC-2630-404D-B609-2CA4E9B2D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71D4B5-BC6B-3945-B69C-2FC0DB057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132FA9-223E-0D45-97F8-CB472243E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9F07A-2891-AF43-9FC4-104C49796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Symbol" pitchFamily="26" charset="2"/>
              </a:defRPr>
            </a:lvl1pPr>
          </a:lstStyle>
          <a:p>
            <a:fld id="{F76341C6-8FAB-C041-9F7E-4A7723397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E73A-A28E-204F-9C07-14BC3E131257}" type="slidenum">
              <a:rPr lang="en-US">
                <a:latin typeface="Comic Sans MS"/>
                <a:cs typeface="Comic Sans MS"/>
              </a:rPr>
              <a:pPr/>
              <a:t>1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143000" y="1752600"/>
            <a:ext cx="6934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omic Sans MS" pitchFamily="26" charset="0"/>
              </a:rPr>
              <a:t>B cell activation and antibody production   </a:t>
            </a:r>
            <a:r>
              <a:rPr lang="en-US" sz="2800" b="1" dirty="0">
                <a:latin typeface="Comic Sans MS" pitchFamily="26" charset="0"/>
              </a:rPr>
              <a:t> </a:t>
            </a:r>
            <a:endParaRPr lang="en-US" b="1" u="sng" dirty="0">
              <a:latin typeface="Comic Sans MS" pitchFamily="26" charset="0"/>
            </a:endParaRPr>
          </a:p>
          <a:p>
            <a:pPr algn="ctr"/>
            <a:endParaRPr lang="en-US" b="1" u="sng" dirty="0">
              <a:latin typeface="Comic Sans MS" pitchFamily="26" charset="0"/>
            </a:endParaRPr>
          </a:p>
          <a:p>
            <a:pPr algn="ctr"/>
            <a:r>
              <a:rPr lang="en-US" b="1" dirty="0">
                <a:latin typeface="Comic Sans MS" pitchFamily="26" charset="0"/>
              </a:rPr>
              <a:t>Abul K. Abbas  </a:t>
            </a:r>
          </a:p>
          <a:p>
            <a:pPr algn="ctr"/>
            <a:r>
              <a:rPr lang="en-US" b="1" dirty="0">
                <a:latin typeface="Comic Sans MS" pitchFamily="26" charset="0"/>
              </a:rPr>
              <a:t>UCSF</a:t>
            </a:r>
            <a:endParaRPr lang="en-US" b="1" u="sng" dirty="0">
              <a:latin typeface="Comic Sans MS" pitchFamily="26" charset="0"/>
            </a:endParaRPr>
          </a:p>
        </p:txBody>
      </p:sp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2"/>
          <a:srcRect b="20020"/>
          <a:stretch>
            <a:fillRect/>
          </a:stretch>
        </p:blipFill>
        <p:spPr bwMode="auto">
          <a:xfrm>
            <a:off x="5029200" y="49720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24000" y="5791200"/>
            <a:ext cx="14351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latin typeface="Arial" charset="0"/>
                <a:ea typeface="ＭＳ Ｐゴシック" charset="-128"/>
                <a:cs typeface="ＭＳ Ｐゴシック" charset="-128"/>
              </a:rPr>
              <a:t>FOCiS</a:t>
            </a:r>
            <a:endParaRPr lang="en-US" sz="3200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0246F339-61C0-EC47-8B32-98426CF3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801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Mechanisms of helper T cell-mediated activation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of B lymphocytes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D0633B0-9B88-2142-8F96-E11EBC82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495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92364C4-277B-A44B-A763-638EC8D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4B71D4B5-BC6B-3945-B69C-2FC0DB05701A}" type="slidenum">
              <a:rPr lang="en-US" smtClean="0">
                <a:latin typeface="Comic Sans MS"/>
                <a:cs typeface="Comic Sans MS"/>
              </a:rPr>
              <a:pPr/>
              <a:t>10</a:t>
            </a:fld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3" name="Picture 12" descr="f007-009-9780323390828.png">
            <a:extLst>
              <a:ext uri="{FF2B5EF4-FFF2-40B4-BE49-F238E27FC236}">
                <a16:creationId xmlns:a16="http://schemas.microsoft.com/office/drawing/2014/main" id="{8490E6A3-3137-4D4A-9876-530690E00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9" y="1164236"/>
            <a:ext cx="8251941" cy="47048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5DBEB8-1550-4F4A-A66F-92C2E50CD97A}"/>
              </a:ext>
            </a:extLst>
          </p:cNvPr>
          <p:cNvCxnSpPr/>
          <p:nvPr/>
        </p:nvCxnSpPr>
        <p:spPr bwMode="auto">
          <a:xfrm>
            <a:off x="3505200" y="4343400"/>
            <a:ext cx="22860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FDEB43-7C53-7E45-B3AD-6396629265E4}"/>
              </a:ext>
            </a:extLst>
          </p:cNvPr>
          <p:cNvSpPr txBox="1"/>
          <p:nvPr/>
        </p:nvSpPr>
        <p:spPr>
          <a:xfrm>
            <a:off x="2514600" y="6172200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10056C"/>
                </a:solidFill>
                <a:latin typeface="Comic Sans MS" panose="030F0902030302020204" pitchFamily="66" charset="0"/>
              </a:rPr>
              <a:t>Induction of the enzyme AID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57A4-748A-8E42-9703-1A16A882AA62}" type="slidenum">
              <a:rPr lang="en-US">
                <a:latin typeface="Comic Sans MS"/>
                <a:cs typeface="Comic Sans MS"/>
              </a:rPr>
              <a:pPr/>
              <a:t>11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The germinal center reaction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b="1" dirty="0">
                <a:latin typeface="Comic Sans MS" pitchFamily="26" charset="0"/>
              </a:rPr>
              <a:t>Some B cells that are activated outside follicles migrate back to form germinal centers, where they undergo </a:t>
            </a:r>
            <a:r>
              <a:rPr lang="en-US" sz="2800" b="1" dirty="0" err="1">
                <a:latin typeface="Comic Sans MS" pitchFamily="26" charset="0"/>
              </a:rPr>
              <a:t>isotype</a:t>
            </a:r>
            <a:r>
              <a:rPr lang="en-US" sz="2800" b="1" dirty="0">
                <a:latin typeface="Comic Sans MS" pitchFamily="26" charset="0"/>
              </a:rPr>
              <a:t> switching and affinity maturation, and generate long-lived plasma cells and memory B cells </a:t>
            </a:r>
          </a:p>
          <a:p>
            <a:pPr lvl="1"/>
            <a:r>
              <a:rPr lang="en-US" sz="2400" b="1" dirty="0">
                <a:latin typeface="Comic Sans MS" pitchFamily="26" charset="0"/>
              </a:rPr>
              <a:t>Driven by T cell help (follicular helper T cells)</a:t>
            </a:r>
          </a:p>
          <a:p>
            <a:pPr lvl="1"/>
            <a:r>
              <a:rPr lang="en-US" sz="2400" b="1" dirty="0">
                <a:latin typeface="Comic Sans MS" pitchFamily="26" charset="0"/>
              </a:rPr>
              <a:t>Many of the reactions are dependent on induction of the enzyme </a:t>
            </a:r>
            <a:r>
              <a:rPr lang="en-US" sz="2400" b="1" dirty="0">
                <a:solidFill>
                  <a:srgbClr val="FF0000"/>
                </a:solidFill>
                <a:latin typeface="Comic Sans MS" pitchFamily="26" charset="0"/>
              </a:rPr>
              <a:t>AID</a:t>
            </a:r>
            <a:r>
              <a:rPr lang="en-US" sz="2400" b="1" dirty="0">
                <a:latin typeface="Comic Sans MS" pitchFamily="26" charset="0"/>
              </a:rPr>
              <a:t> in B cells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C57A2429-93C7-0B49-9D82-51B56960FA60}" type="slidenum">
              <a:rPr lang="en-US" smtClean="0">
                <a:latin typeface="Comic Sans MS" panose="030F0902030302020204" pitchFamily="66" charset="0"/>
              </a:rPr>
              <a:pPr/>
              <a:t>12</a:t>
            </a:fld>
            <a:endParaRPr lang="en-US">
              <a:latin typeface="Comic Sans MS" panose="030F0902030302020204" pitchFamily="66" charset="0"/>
            </a:endParaRP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381000" y="3429000"/>
            <a:ext cx="838200" cy="762000"/>
            <a:chOff x="304" y="560"/>
            <a:chExt cx="776" cy="768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304" y="560"/>
              <a:ext cx="776" cy="76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CDCC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424" y="685"/>
              <a:ext cx="520" cy="51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DA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3276600" y="3810000"/>
            <a:ext cx="838200" cy="838200"/>
            <a:chOff x="4384" y="2132"/>
            <a:chExt cx="642" cy="675"/>
          </a:xfrm>
        </p:grpSpPr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4384" y="2132"/>
              <a:ext cx="642" cy="675"/>
            </a:xfrm>
            <a:prstGeom prst="ellipse">
              <a:avLst/>
            </a:prstGeom>
            <a:solidFill>
              <a:srgbClr val="E6AE9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4483" y="2242"/>
              <a:ext cx="430" cy="453"/>
            </a:xfrm>
            <a:prstGeom prst="ellipse">
              <a:avLst/>
            </a:prstGeom>
            <a:gradFill rotWithShape="0">
              <a:gsLst>
                <a:gs pos="0">
                  <a:srgbClr val="E1CD0F">
                    <a:gamma/>
                    <a:shade val="46275"/>
                    <a:invGamma/>
                  </a:srgbClr>
                </a:gs>
                <a:gs pos="50000">
                  <a:srgbClr val="E1CD0F"/>
                </a:gs>
                <a:gs pos="100000">
                  <a:srgbClr val="E1CD0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54" name="Group 8"/>
          <p:cNvGrpSpPr>
            <a:grpSpLocks/>
          </p:cNvGrpSpPr>
          <p:nvPr/>
        </p:nvGrpSpPr>
        <p:grpSpPr bwMode="auto">
          <a:xfrm>
            <a:off x="3429000" y="1447800"/>
            <a:ext cx="533400" cy="533400"/>
            <a:chOff x="4608" y="480"/>
            <a:chExt cx="336" cy="336"/>
          </a:xfrm>
        </p:grpSpPr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4608" y="4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660" y="535"/>
              <a:ext cx="225" cy="2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676400" y="3581400"/>
            <a:ext cx="838200" cy="762000"/>
          </a:xfrm>
          <a:prstGeom prst="ellipse">
            <a:avLst/>
          </a:prstGeom>
          <a:solidFill>
            <a:schemeClr val="bg2"/>
          </a:solidFill>
          <a:ln w="9525">
            <a:solidFill>
              <a:srgbClr val="63A18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1806575" y="3705225"/>
            <a:ext cx="560388" cy="511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63A18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381000" y="42672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3200400" y="4724400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Th17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1828800" y="1371600"/>
            <a:ext cx="147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Naïve CD4</a:t>
            </a:r>
          </a:p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 cell</a:t>
            </a: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1752600" y="4419600"/>
            <a:ext cx="764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Th2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grpSp>
        <p:nvGrpSpPr>
          <p:cNvPr id="84" name="Group 22"/>
          <p:cNvGrpSpPr>
            <a:grpSpLocks/>
          </p:cNvGrpSpPr>
          <p:nvPr/>
        </p:nvGrpSpPr>
        <p:grpSpPr bwMode="auto">
          <a:xfrm>
            <a:off x="6400800" y="3733800"/>
            <a:ext cx="838200" cy="762000"/>
            <a:chOff x="3792" y="1938"/>
            <a:chExt cx="528" cy="480"/>
          </a:xfrm>
        </p:grpSpPr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3792" y="1938"/>
              <a:ext cx="528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6" name="Oval 24"/>
            <p:cNvSpPr>
              <a:spLocks noChangeArrowheads="1"/>
            </p:cNvSpPr>
            <p:nvPr/>
          </p:nvSpPr>
          <p:spPr bwMode="auto">
            <a:xfrm>
              <a:off x="3874" y="2016"/>
              <a:ext cx="353" cy="322"/>
            </a:xfrm>
            <a:prstGeom prst="ellipse">
              <a:avLst/>
            </a:prstGeom>
            <a:solidFill>
              <a:srgbClr val="19FFAF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19FFAF"/>
                </a:solidFill>
                <a:ea typeface="ＭＳ Ｐゴシック" pitchFamily="26" charset="-128"/>
                <a:cs typeface="ＭＳ Ｐゴシック" pitchFamily="26" charset="-128"/>
              </a:endParaRPr>
            </a:p>
          </p:txBody>
        </p:sp>
      </p:grp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6400800" y="2819400"/>
            <a:ext cx="260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Follicular helper T (</a:t>
            </a:r>
            <a:r>
              <a:rPr lang="en-US" sz="2400" b="1" dirty="0" err="1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Tfh</a:t>
            </a:r>
            <a:r>
              <a:rPr lang="en-US" sz="24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) cells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029200" y="2133600"/>
            <a:ext cx="924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</a:rPr>
              <a:t>ICOS 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IL-6? 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6400800" y="3962400"/>
            <a:ext cx="804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BCL-6 </a:t>
            </a:r>
          </a:p>
        </p:txBody>
      </p:sp>
      <p:sp>
        <p:nvSpPr>
          <p:cNvPr id="90" name="Line 33"/>
          <p:cNvSpPr>
            <a:spLocks noChangeShapeType="1"/>
          </p:cNvSpPr>
          <p:nvPr/>
        </p:nvSpPr>
        <p:spPr bwMode="auto">
          <a:xfrm flipH="1">
            <a:off x="1066800" y="1981200"/>
            <a:ext cx="2362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 flipH="1">
            <a:off x="2286000" y="2057400"/>
            <a:ext cx="1371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3733800" y="2133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1066800" y="304800"/>
            <a:ext cx="7212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</a:t>
            </a:r>
            <a:r>
              <a:rPr lang="en-US" sz="20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FH</a:t>
            </a:r>
            <a:r>
              <a:rPr lang="en-US" sz="28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cells: a unique helper T cell subset</a:t>
            </a:r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>
            <a:off x="4038600" y="1905000"/>
            <a:ext cx="2209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990600" y="2209800"/>
            <a:ext cx="981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12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IFN-</a:t>
            </a:r>
            <a:r>
              <a:rPr lang="en-US" sz="2000" b="1" dirty="0">
                <a:latin typeface="Symbol" charset="2"/>
                <a:ea typeface="ＭＳ Ｐゴシック" pitchFamily="26" charset="-128"/>
                <a:cs typeface="Symbol" charset="2"/>
              </a:rPr>
              <a:t>g</a:t>
            </a:r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381000" y="3352800"/>
            <a:ext cx="887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 dirty="0" err="1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Tbet</a:t>
            </a:r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  <a:p>
            <a:pPr algn="l" eaLnBrk="0" hangingPunct="0"/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</a:rPr>
              <a:t>STAT1</a:t>
            </a:r>
          </a:p>
          <a:p>
            <a:pPr algn="l" eaLnBrk="0" hangingPunct="0"/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STAT4</a:t>
            </a: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3276600" y="3962400"/>
            <a:ext cx="8877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 dirty="0" err="1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ROR</a:t>
            </a:r>
            <a:r>
              <a:rPr lang="en-US" sz="1600" b="1" dirty="0" err="1">
                <a:solidFill>
                  <a:srgbClr val="000000"/>
                </a:solidFill>
                <a:latin typeface="Symbol" charset="2"/>
                <a:ea typeface="ＭＳ Ｐゴシック" pitchFamily="26" charset="-128"/>
                <a:cs typeface="Symbol" charset="2"/>
              </a:rPr>
              <a:t>g</a:t>
            </a:r>
            <a:r>
              <a:rPr lang="en-US" sz="1600" b="1" dirty="0" err="1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</a:t>
            </a:r>
            <a:endParaRPr lang="en-US" sz="1600" b="1" dirty="0">
              <a:solidFill>
                <a:srgbClr val="000000"/>
              </a:solidFill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  <a:p>
            <a:pPr algn="l" eaLnBrk="0" hangingPunct="0"/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</a:rPr>
              <a:t>STAT3</a:t>
            </a:r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>
            <a:off x="1676400" y="3657600"/>
            <a:ext cx="8922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GATA3 </a:t>
            </a:r>
          </a:p>
          <a:p>
            <a:pPr algn="l" eaLnBrk="0" hangingPunct="0"/>
            <a:r>
              <a:rPr lang="en-US" sz="1600" b="1" dirty="0">
                <a:latin typeface="Comic Sans MS" pitchFamily="26" charset="0"/>
              </a:rPr>
              <a:t>STAT6</a:t>
            </a: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2514600" y="3124200"/>
            <a:ext cx="77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4</a:t>
            </a:r>
            <a:endParaRPr lang="en-US" sz="20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3733800" y="2590800"/>
            <a:ext cx="9356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1 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</a:rPr>
              <a:t>IL-6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IL-23</a:t>
            </a:r>
          </a:p>
        </p:txBody>
      </p: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5486400" y="3657600"/>
            <a:ext cx="838200" cy="762000"/>
            <a:chOff x="3792" y="1938"/>
            <a:chExt cx="528" cy="480"/>
          </a:xfrm>
        </p:grpSpPr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3792" y="1938"/>
              <a:ext cx="528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auto">
            <a:xfrm>
              <a:off x="3874" y="2016"/>
              <a:ext cx="353" cy="322"/>
            </a:xfrm>
            <a:prstGeom prst="ellipse">
              <a:avLst/>
            </a:prstGeom>
            <a:solidFill>
              <a:srgbClr val="19FFAF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19FFAF"/>
                </a:solidFill>
                <a:ea typeface="ＭＳ Ｐゴシック" pitchFamily="26" charset="-128"/>
                <a:cs typeface="ＭＳ Ｐゴシック" pitchFamily="26" charset="-128"/>
              </a:endParaRPr>
            </a:p>
          </p:txBody>
        </p:sp>
      </p:grp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486400" y="3886200"/>
            <a:ext cx="804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000000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BCL-6 </a:t>
            </a:r>
          </a:p>
        </p:txBody>
      </p:sp>
      <p:cxnSp>
        <p:nvCxnSpPr>
          <p:cNvPr id="105" name="Straight Arrow Connector 104"/>
          <p:cNvCxnSpPr>
            <a:stCxn id="80" idx="2"/>
          </p:cNvCxnSpPr>
          <p:nvPr/>
        </p:nvCxnSpPr>
        <p:spPr bwMode="auto">
          <a:xfrm>
            <a:off x="760413" y="4724400"/>
            <a:ext cx="1587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5943600" y="4953000"/>
            <a:ext cx="1587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2133600" y="4953000"/>
            <a:ext cx="1587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3657600" y="5181600"/>
            <a:ext cx="1587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6858000" y="5029200"/>
            <a:ext cx="1587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1676400" y="5715000"/>
            <a:ext cx="9356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4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IL-5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</a:rPr>
              <a:t>IL-13</a:t>
            </a:r>
            <a:endParaRPr lang="en-US" sz="20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11" name="Text Box 26"/>
          <p:cNvSpPr txBox="1">
            <a:spLocks noChangeArrowheads="1"/>
          </p:cNvSpPr>
          <p:nvPr/>
        </p:nvSpPr>
        <p:spPr bwMode="auto">
          <a:xfrm>
            <a:off x="6477000" y="5867400"/>
            <a:ext cx="1080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4</a:t>
            </a:r>
          </a:p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IL-13?</a:t>
            </a:r>
          </a:p>
        </p:txBody>
      </p:sp>
      <p:sp>
        <p:nvSpPr>
          <p:cNvPr id="112" name="Text Box 26"/>
          <p:cNvSpPr txBox="1">
            <a:spLocks noChangeArrowheads="1"/>
          </p:cNvSpPr>
          <p:nvPr/>
        </p:nvSpPr>
        <p:spPr bwMode="auto">
          <a:xfrm>
            <a:off x="304800" y="556260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IFN-</a:t>
            </a:r>
            <a:r>
              <a:rPr lang="en-US" sz="2000" b="1" dirty="0">
                <a:latin typeface="Symbol" charset="2"/>
                <a:ea typeface="ＭＳ Ｐゴシック" pitchFamily="26" charset="-128"/>
                <a:cs typeface="Symbol" charset="2"/>
              </a:rPr>
              <a:t>g</a:t>
            </a:r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3276600" y="6019800"/>
            <a:ext cx="935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17</a:t>
            </a:r>
            <a:endParaRPr lang="en-US" sz="20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14" name="Text Box 26"/>
          <p:cNvSpPr txBox="1">
            <a:spLocks noChangeArrowheads="1"/>
          </p:cNvSpPr>
          <p:nvPr/>
        </p:nvSpPr>
        <p:spPr bwMode="auto">
          <a:xfrm>
            <a:off x="5486400" y="586740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IFN-</a:t>
            </a:r>
            <a:r>
              <a:rPr lang="en-US" sz="2000" b="1" dirty="0">
                <a:latin typeface="Symbol" charset="2"/>
                <a:ea typeface="ＭＳ Ｐゴシック" pitchFamily="26" charset="-128"/>
                <a:cs typeface="Symbol" charset="2"/>
              </a:rPr>
              <a:t>g</a:t>
            </a:r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5791200" y="4495800"/>
            <a:ext cx="1203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IL-</a:t>
            </a:r>
            <a:r>
              <a:rPr lang="en-US" sz="2000" b="1" dirty="0">
                <a:latin typeface="Comic Sans MS" pitchFamily="26" charset="0"/>
              </a:rPr>
              <a:t>21 + </a:t>
            </a:r>
            <a:endParaRPr lang="en-US" sz="20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17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2429-93C7-0B49-9D82-51B56960FA60}" type="slidenum">
              <a:rPr lang="en-US" smtClean="0">
                <a:latin typeface="Comic Sans MS" panose="030F0902030302020204" pitchFamily="66" charset="0"/>
              </a:rPr>
              <a:pPr/>
              <a:t>13</a:t>
            </a:fld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Follicular helper T cells (</a:t>
            </a:r>
            <a:r>
              <a:rPr lang="en-US" sz="3200" b="1" dirty="0" err="1">
                <a:solidFill>
                  <a:srgbClr val="FF0603"/>
                </a:solidFill>
                <a:latin typeface="Comic Sans MS" pitchFamily="26" charset="0"/>
              </a:rPr>
              <a:t>Tfh</a:t>
            </a:r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26" charset="0"/>
              </a:rPr>
              <a:t>Some </a:t>
            </a:r>
            <a:r>
              <a:rPr lang="en-US" sz="2800" b="1" dirty="0" err="1">
                <a:latin typeface="Comic Sans MS" pitchFamily="26" charset="0"/>
              </a:rPr>
              <a:t>effector</a:t>
            </a:r>
            <a:r>
              <a:rPr lang="en-US" sz="2800" b="1" dirty="0">
                <a:latin typeface="Comic Sans MS" pitchFamily="26" charset="0"/>
              </a:rPr>
              <a:t> T cells express the </a:t>
            </a:r>
            <a:r>
              <a:rPr lang="en-US" sz="2800" b="1" dirty="0" err="1">
                <a:latin typeface="Comic Sans MS" pitchFamily="26" charset="0"/>
              </a:rPr>
              <a:t>chemokine</a:t>
            </a:r>
            <a:r>
              <a:rPr lang="en-US" sz="2800" b="1" dirty="0">
                <a:latin typeface="Comic Sans MS" pitchFamily="26" charset="0"/>
              </a:rPr>
              <a:t> receptor CXCR5, migrate to lymphoid follicles, and help B cells (</a:t>
            </a:r>
            <a:r>
              <a:rPr lang="en-US" sz="2800" b="1" dirty="0" err="1">
                <a:latin typeface="Comic Sans MS" pitchFamily="26" charset="0"/>
              </a:rPr>
              <a:t>isotype</a:t>
            </a:r>
            <a:r>
              <a:rPr lang="en-US" sz="2800" b="1" dirty="0">
                <a:latin typeface="Comic Sans MS" pitchFamily="26" charset="0"/>
              </a:rPr>
              <a:t> switching, affinity maturation)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26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26" charset="0"/>
              </a:rPr>
              <a:t>Characteristics of </a:t>
            </a:r>
            <a:r>
              <a:rPr lang="en-US" sz="2800" b="1" dirty="0" err="1">
                <a:latin typeface="Comic Sans MS" pitchFamily="26" charset="0"/>
              </a:rPr>
              <a:t>Tfh</a:t>
            </a:r>
            <a:r>
              <a:rPr lang="en-US" sz="2800" b="1" dirty="0">
                <a:latin typeface="Comic Sans MS" pitchFamily="26" charset="0"/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Surface CXCR5, ICOS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Transcription factor: </a:t>
            </a:r>
            <a:r>
              <a:rPr lang="en-US" sz="2400" b="1" dirty="0">
                <a:solidFill>
                  <a:srgbClr val="FF0000"/>
                </a:solidFill>
                <a:latin typeface="Comic Sans MS" pitchFamily="26" charset="0"/>
                <a:ea typeface="ＭＳ Ｐゴシック" pitchFamily="26" charset="-128"/>
              </a:rPr>
              <a:t>BCL-6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Cytokines secreted: IL-21 + IL-4 or IFN</a:t>
            </a:r>
            <a:r>
              <a:rPr lang="en-US" sz="2400" b="1" dirty="0">
                <a:latin typeface="Symbol" pitchFamily="26" charset="2"/>
                <a:ea typeface="ＭＳ Ｐゴシック" pitchFamily="26" charset="-128"/>
                <a:sym typeface="Symbol" pitchFamily="26" charset="2"/>
              </a:rPr>
              <a:t></a:t>
            </a: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 (or IL-17?)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14</a:t>
            </a:fld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304800"/>
            <a:ext cx="867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906"/>
                </a:solidFill>
                <a:latin typeface="Comic Sans MS" pitchFamily="26" charset="0"/>
              </a:rPr>
              <a:t>Immunoglobulin (Ig) heavy chain isotype (class) switching</a:t>
            </a:r>
            <a:r>
              <a:rPr lang="en-US">
                <a:solidFill>
                  <a:srgbClr val="FF0906"/>
                </a:solidFill>
              </a:rPr>
              <a:t> </a:t>
            </a:r>
          </a:p>
        </p:txBody>
      </p:sp>
      <p:pic>
        <p:nvPicPr>
          <p:cNvPr id="5" name="Picture 4" descr="f007-011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1792"/>
            <a:ext cx="7632762" cy="58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81000" y="0"/>
            <a:ext cx="81534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Ig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Heavy chain class (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isotype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) switching</a:t>
            </a:r>
          </a:p>
        </p:txBody>
      </p:sp>
      <p:grpSp>
        <p:nvGrpSpPr>
          <p:cNvPr id="104" name="Group 86"/>
          <p:cNvGrpSpPr>
            <a:grpSpLocks/>
          </p:cNvGrpSpPr>
          <p:nvPr/>
        </p:nvGrpSpPr>
        <p:grpSpPr bwMode="auto">
          <a:xfrm>
            <a:off x="1695450" y="1538287"/>
            <a:ext cx="995362" cy="1011238"/>
            <a:chOff x="1077" y="2530"/>
            <a:chExt cx="627" cy="637"/>
          </a:xfrm>
        </p:grpSpPr>
        <p:sp>
          <p:nvSpPr>
            <p:cNvPr id="105" name="Oval 84"/>
            <p:cNvSpPr>
              <a:spLocks noChangeArrowheads="1"/>
            </p:cNvSpPr>
            <p:nvPr/>
          </p:nvSpPr>
          <p:spPr bwMode="auto">
            <a:xfrm>
              <a:off x="1077" y="2530"/>
              <a:ext cx="627" cy="637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06" name="Oval 85"/>
            <p:cNvSpPr>
              <a:spLocks noChangeArrowheads="1"/>
            </p:cNvSpPr>
            <p:nvPr/>
          </p:nvSpPr>
          <p:spPr bwMode="auto">
            <a:xfrm>
              <a:off x="1171" y="2661"/>
              <a:ext cx="440" cy="468"/>
            </a:xfrm>
            <a:prstGeom prst="ellipse">
              <a:avLst/>
            </a:prstGeom>
            <a:solidFill>
              <a:srgbClr val="AAAAAA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07" name="Line 87"/>
          <p:cNvSpPr>
            <a:spLocks noChangeShapeType="1"/>
          </p:cNvSpPr>
          <p:nvPr/>
        </p:nvSpPr>
        <p:spPr bwMode="auto">
          <a:xfrm>
            <a:off x="2498725" y="1166812"/>
            <a:ext cx="33337" cy="889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08" name="Line 88"/>
          <p:cNvSpPr>
            <a:spLocks noChangeShapeType="1"/>
          </p:cNvSpPr>
          <p:nvPr/>
        </p:nvSpPr>
        <p:spPr bwMode="auto">
          <a:xfrm flipH="1">
            <a:off x="2363787" y="1316037"/>
            <a:ext cx="179388" cy="282575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09" name="Line 89"/>
          <p:cNvSpPr>
            <a:spLocks noChangeShapeType="1"/>
          </p:cNvSpPr>
          <p:nvPr/>
        </p:nvSpPr>
        <p:spPr bwMode="auto">
          <a:xfrm flipH="1">
            <a:off x="2424112" y="1346200"/>
            <a:ext cx="177800" cy="280987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10" name="Line 90"/>
          <p:cNvSpPr>
            <a:spLocks noChangeShapeType="1"/>
          </p:cNvSpPr>
          <p:nvPr/>
        </p:nvSpPr>
        <p:spPr bwMode="auto">
          <a:xfrm flipV="1">
            <a:off x="2616200" y="1330325"/>
            <a:ext cx="134937" cy="15875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12" name="Line 92"/>
          <p:cNvSpPr>
            <a:spLocks noChangeShapeType="1"/>
          </p:cNvSpPr>
          <p:nvPr/>
        </p:nvSpPr>
        <p:spPr bwMode="auto">
          <a:xfrm flipH="1">
            <a:off x="2751137" y="1330325"/>
            <a:ext cx="133350" cy="15875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13" name="Line 93"/>
          <p:cNvSpPr>
            <a:spLocks noChangeShapeType="1"/>
          </p:cNvSpPr>
          <p:nvPr/>
        </p:nvSpPr>
        <p:spPr bwMode="auto">
          <a:xfrm>
            <a:off x="2363787" y="1049337"/>
            <a:ext cx="90488" cy="207963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14" name="Line 94"/>
          <p:cNvSpPr>
            <a:spLocks noChangeShapeType="1"/>
          </p:cNvSpPr>
          <p:nvPr/>
        </p:nvSpPr>
        <p:spPr bwMode="auto">
          <a:xfrm flipH="1">
            <a:off x="2676525" y="1404937"/>
            <a:ext cx="238125" cy="14288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123" name="Group 106"/>
          <p:cNvGrpSpPr>
            <a:grpSpLocks/>
          </p:cNvGrpSpPr>
          <p:nvPr/>
        </p:nvGrpSpPr>
        <p:grpSpPr bwMode="auto">
          <a:xfrm>
            <a:off x="5334000" y="722312"/>
            <a:ext cx="995362" cy="1009650"/>
            <a:chOff x="3369" y="2016"/>
            <a:chExt cx="627" cy="636"/>
          </a:xfrm>
        </p:grpSpPr>
        <p:sp>
          <p:nvSpPr>
            <p:cNvPr id="124" name="Oval 104"/>
            <p:cNvSpPr>
              <a:spLocks noChangeArrowheads="1"/>
            </p:cNvSpPr>
            <p:nvPr/>
          </p:nvSpPr>
          <p:spPr bwMode="auto">
            <a:xfrm>
              <a:off x="3369" y="2016"/>
              <a:ext cx="627" cy="636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25" name="Oval 105"/>
            <p:cNvSpPr>
              <a:spLocks noChangeArrowheads="1"/>
            </p:cNvSpPr>
            <p:nvPr/>
          </p:nvSpPr>
          <p:spPr bwMode="auto">
            <a:xfrm>
              <a:off x="3463" y="2147"/>
              <a:ext cx="439" cy="467"/>
            </a:xfrm>
            <a:prstGeom prst="ellipse">
              <a:avLst/>
            </a:prstGeom>
            <a:solidFill>
              <a:srgbClr val="AAAAAA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26" name="Oval 107"/>
          <p:cNvSpPr>
            <a:spLocks noChangeArrowheads="1"/>
          </p:cNvSpPr>
          <p:nvPr/>
        </p:nvSpPr>
        <p:spPr bwMode="auto">
          <a:xfrm>
            <a:off x="5214937" y="2519362"/>
            <a:ext cx="1173163" cy="815975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27" name="Oval 108"/>
          <p:cNvSpPr>
            <a:spLocks noChangeArrowheads="1"/>
          </p:cNvSpPr>
          <p:nvPr/>
        </p:nvSpPr>
        <p:spPr bwMode="auto">
          <a:xfrm>
            <a:off x="5334000" y="2667000"/>
            <a:ext cx="609600" cy="520700"/>
          </a:xfrm>
          <a:prstGeom prst="ellipse">
            <a:avLst/>
          </a:prstGeom>
          <a:solidFill>
            <a:srgbClr val="AAAAAA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128" name="Group 111"/>
          <p:cNvGrpSpPr>
            <a:grpSpLocks/>
          </p:cNvGrpSpPr>
          <p:nvPr/>
        </p:nvGrpSpPr>
        <p:grpSpPr bwMode="auto">
          <a:xfrm>
            <a:off x="5899150" y="2667000"/>
            <a:ext cx="147637" cy="490537"/>
            <a:chOff x="3725" y="3241"/>
            <a:chExt cx="93" cy="309"/>
          </a:xfrm>
        </p:grpSpPr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3743" y="3241"/>
              <a:ext cx="75" cy="178"/>
            </a:xfrm>
            <a:custGeom>
              <a:avLst/>
              <a:gdLst>
                <a:gd name="T0" fmla="*/ 0 w 75"/>
                <a:gd name="T1" fmla="*/ 0 h 178"/>
                <a:gd name="T2" fmla="*/ 66 w 75"/>
                <a:gd name="T3" fmla="*/ 47 h 178"/>
                <a:gd name="T4" fmla="*/ 75 w 75"/>
                <a:gd name="T5" fmla="*/ 178 h 178"/>
                <a:gd name="T6" fmla="*/ 0 60000 65536"/>
                <a:gd name="T7" fmla="*/ 0 60000 65536"/>
                <a:gd name="T8" fmla="*/ 0 60000 65536"/>
                <a:gd name="T9" fmla="*/ 0 w 75"/>
                <a:gd name="T10" fmla="*/ 0 h 178"/>
                <a:gd name="T11" fmla="*/ 75 w 75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8">
                  <a:moveTo>
                    <a:pt x="0" y="0"/>
                  </a:moveTo>
                  <a:lnTo>
                    <a:pt x="66" y="47"/>
                  </a:lnTo>
                  <a:lnTo>
                    <a:pt x="75" y="1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30" name="Line 110"/>
            <p:cNvSpPr>
              <a:spLocks noChangeShapeType="1"/>
            </p:cNvSpPr>
            <p:nvPr/>
          </p:nvSpPr>
          <p:spPr bwMode="auto">
            <a:xfrm flipH="1">
              <a:off x="3725" y="3428"/>
              <a:ext cx="93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31" name="Group 114"/>
          <p:cNvGrpSpPr>
            <a:grpSpLocks/>
          </p:cNvGrpSpPr>
          <p:nvPr/>
        </p:nvGrpSpPr>
        <p:grpSpPr bwMode="auto">
          <a:xfrm>
            <a:off x="5988050" y="2682875"/>
            <a:ext cx="147637" cy="488950"/>
            <a:chOff x="3781" y="3251"/>
            <a:chExt cx="93" cy="308"/>
          </a:xfrm>
        </p:grpSpPr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3800" y="3251"/>
              <a:ext cx="74" cy="177"/>
            </a:xfrm>
            <a:custGeom>
              <a:avLst/>
              <a:gdLst>
                <a:gd name="T0" fmla="*/ 0 w 74"/>
                <a:gd name="T1" fmla="*/ 0 h 177"/>
                <a:gd name="T2" fmla="*/ 65 w 74"/>
                <a:gd name="T3" fmla="*/ 46 h 177"/>
                <a:gd name="T4" fmla="*/ 74 w 74"/>
                <a:gd name="T5" fmla="*/ 177 h 177"/>
                <a:gd name="T6" fmla="*/ 0 60000 65536"/>
                <a:gd name="T7" fmla="*/ 0 60000 65536"/>
                <a:gd name="T8" fmla="*/ 0 60000 65536"/>
                <a:gd name="T9" fmla="*/ 0 w 74"/>
                <a:gd name="T10" fmla="*/ 0 h 177"/>
                <a:gd name="T11" fmla="*/ 74 w 74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177">
                  <a:moveTo>
                    <a:pt x="0" y="0"/>
                  </a:moveTo>
                  <a:lnTo>
                    <a:pt x="65" y="46"/>
                  </a:lnTo>
                  <a:lnTo>
                    <a:pt x="74" y="1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33" name="Line 113"/>
            <p:cNvSpPr>
              <a:spLocks noChangeShapeType="1"/>
            </p:cNvSpPr>
            <p:nvPr/>
          </p:nvSpPr>
          <p:spPr bwMode="auto">
            <a:xfrm flipH="1">
              <a:off x="3781" y="3438"/>
              <a:ext cx="93" cy="1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34" name="Group 117"/>
          <p:cNvGrpSpPr>
            <a:grpSpLocks/>
          </p:cNvGrpSpPr>
          <p:nvPr/>
        </p:nvGrpSpPr>
        <p:grpSpPr bwMode="auto">
          <a:xfrm>
            <a:off x="6076950" y="2697162"/>
            <a:ext cx="149225" cy="490538"/>
            <a:chOff x="3837" y="3260"/>
            <a:chExt cx="94" cy="309"/>
          </a:xfrm>
        </p:grpSpPr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6" y="3260"/>
              <a:ext cx="75" cy="178"/>
            </a:xfrm>
            <a:custGeom>
              <a:avLst/>
              <a:gdLst>
                <a:gd name="T0" fmla="*/ 0 w 75"/>
                <a:gd name="T1" fmla="*/ 0 h 178"/>
                <a:gd name="T2" fmla="*/ 65 w 75"/>
                <a:gd name="T3" fmla="*/ 47 h 178"/>
                <a:gd name="T4" fmla="*/ 75 w 75"/>
                <a:gd name="T5" fmla="*/ 178 h 178"/>
                <a:gd name="T6" fmla="*/ 0 60000 65536"/>
                <a:gd name="T7" fmla="*/ 0 60000 65536"/>
                <a:gd name="T8" fmla="*/ 0 60000 65536"/>
                <a:gd name="T9" fmla="*/ 0 w 75"/>
                <a:gd name="T10" fmla="*/ 0 h 178"/>
                <a:gd name="T11" fmla="*/ 75 w 75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8">
                  <a:moveTo>
                    <a:pt x="0" y="0"/>
                  </a:moveTo>
                  <a:lnTo>
                    <a:pt x="65" y="47"/>
                  </a:lnTo>
                  <a:lnTo>
                    <a:pt x="75" y="1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36" name="Line 116"/>
            <p:cNvSpPr>
              <a:spLocks noChangeShapeType="1"/>
            </p:cNvSpPr>
            <p:nvPr/>
          </p:nvSpPr>
          <p:spPr bwMode="auto">
            <a:xfrm flipH="1">
              <a:off x="3837" y="3447"/>
              <a:ext cx="94" cy="1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37" name="Line 118"/>
          <p:cNvSpPr>
            <a:spLocks noChangeShapeType="1"/>
          </p:cNvSpPr>
          <p:nvPr/>
        </p:nvSpPr>
        <p:spPr bwMode="auto">
          <a:xfrm>
            <a:off x="6299200" y="2846387"/>
            <a:ext cx="1587" cy="1635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138" name="Group 127"/>
          <p:cNvGrpSpPr>
            <a:grpSpLocks/>
          </p:cNvGrpSpPr>
          <p:nvPr/>
        </p:nvGrpSpPr>
        <p:grpSpPr bwMode="auto">
          <a:xfrm>
            <a:off x="6745287" y="2593975"/>
            <a:ext cx="579438" cy="533400"/>
            <a:chOff x="4258" y="3195"/>
            <a:chExt cx="365" cy="336"/>
          </a:xfrm>
        </p:grpSpPr>
        <p:sp>
          <p:nvSpPr>
            <p:cNvPr id="139" name="Line 119"/>
            <p:cNvSpPr>
              <a:spLocks noChangeShapeType="1"/>
            </p:cNvSpPr>
            <p:nvPr/>
          </p:nvSpPr>
          <p:spPr bwMode="auto">
            <a:xfrm flipH="1">
              <a:off x="4464" y="3279"/>
              <a:ext cx="75" cy="28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0" name="Line 120"/>
            <p:cNvSpPr>
              <a:spLocks noChangeShapeType="1"/>
            </p:cNvSpPr>
            <p:nvPr/>
          </p:nvSpPr>
          <p:spPr bwMode="auto">
            <a:xfrm flipH="1" flipV="1">
              <a:off x="4277" y="3195"/>
              <a:ext cx="168" cy="112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1" name="Line 121"/>
            <p:cNvSpPr>
              <a:spLocks noChangeShapeType="1"/>
            </p:cNvSpPr>
            <p:nvPr/>
          </p:nvSpPr>
          <p:spPr bwMode="auto">
            <a:xfrm flipH="1" flipV="1">
              <a:off x="4258" y="3223"/>
              <a:ext cx="168" cy="112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2" name="Line 122"/>
            <p:cNvSpPr>
              <a:spLocks noChangeShapeType="1"/>
            </p:cNvSpPr>
            <p:nvPr/>
          </p:nvSpPr>
          <p:spPr bwMode="auto">
            <a:xfrm>
              <a:off x="4426" y="3354"/>
              <a:ext cx="1" cy="84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3" name="Line 123"/>
            <p:cNvSpPr>
              <a:spLocks noChangeShapeType="1"/>
            </p:cNvSpPr>
            <p:nvPr/>
          </p:nvSpPr>
          <p:spPr bwMode="auto">
            <a:xfrm flipH="1">
              <a:off x="4539" y="3251"/>
              <a:ext cx="84" cy="2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4" name="Line 124"/>
            <p:cNvSpPr>
              <a:spLocks noChangeShapeType="1"/>
            </p:cNvSpPr>
            <p:nvPr/>
          </p:nvSpPr>
          <p:spPr bwMode="auto">
            <a:xfrm flipV="1">
              <a:off x="4426" y="3438"/>
              <a:ext cx="1" cy="84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5" name="Line 125"/>
            <p:cNvSpPr>
              <a:spLocks noChangeShapeType="1"/>
            </p:cNvSpPr>
            <p:nvPr/>
          </p:nvSpPr>
          <p:spPr bwMode="auto">
            <a:xfrm flipH="1">
              <a:off x="4482" y="3204"/>
              <a:ext cx="141" cy="5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6" name="Line 126"/>
            <p:cNvSpPr>
              <a:spLocks noChangeShapeType="1"/>
            </p:cNvSpPr>
            <p:nvPr/>
          </p:nvSpPr>
          <p:spPr bwMode="auto">
            <a:xfrm flipV="1">
              <a:off x="4380" y="3382"/>
              <a:ext cx="1" cy="14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47" name="Group 136"/>
          <p:cNvGrpSpPr>
            <a:grpSpLocks/>
          </p:cNvGrpSpPr>
          <p:nvPr/>
        </p:nvGrpSpPr>
        <p:grpSpPr bwMode="auto">
          <a:xfrm>
            <a:off x="6596062" y="3321050"/>
            <a:ext cx="565150" cy="579437"/>
            <a:chOff x="4164" y="3653"/>
            <a:chExt cx="356" cy="365"/>
          </a:xfrm>
        </p:grpSpPr>
        <p:sp>
          <p:nvSpPr>
            <p:cNvPr id="148" name="Line 128"/>
            <p:cNvSpPr>
              <a:spLocks noChangeShapeType="1"/>
            </p:cNvSpPr>
            <p:nvPr/>
          </p:nvSpPr>
          <p:spPr bwMode="auto">
            <a:xfrm flipH="1">
              <a:off x="4323" y="3840"/>
              <a:ext cx="85" cy="1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9" name="Line 129"/>
            <p:cNvSpPr>
              <a:spLocks noChangeShapeType="1"/>
            </p:cNvSpPr>
            <p:nvPr/>
          </p:nvSpPr>
          <p:spPr bwMode="auto">
            <a:xfrm flipH="1" flipV="1">
              <a:off x="4202" y="3653"/>
              <a:ext cx="112" cy="178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0" name="Line 130"/>
            <p:cNvSpPr>
              <a:spLocks noChangeShapeType="1"/>
            </p:cNvSpPr>
            <p:nvPr/>
          </p:nvSpPr>
          <p:spPr bwMode="auto">
            <a:xfrm flipH="1" flipV="1">
              <a:off x="4174" y="3672"/>
              <a:ext cx="112" cy="178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1" name="Line 131"/>
            <p:cNvSpPr>
              <a:spLocks noChangeShapeType="1"/>
            </p:cNvSpPr>
            <p:nvPr/>
          </p:nvSpPr>
          <p:spPr bwMode="auto">
            <a:xfrm flipH="1">
              <a:off x="4258" y="3868"/>
              <a:ext cx="28" cy="75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2" name="Line 132"/>
            <p:cNvSpPr>
              <a:spLocks noChangeShapeType="1"/>
            </p:cNvSpPr>
            <p:nvPr/>
          </p:nvSpPr>
          <p:spPr bwMode="auto">
            <a:xfrm flipH="1" flipV="1">
              <a:off x="4408" y="3840"/>
              <a:ext cx="93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3" name="Line 133"/>
            <p:cNvSpPr>
              <a:spLocks noChangeShapeType="1"/>
            </p:cNvSpPr>
            <p:nvPr/>
          </p:nvSpPr>
          <p:spPr bwMode="auto">
            <a:xfrm flipV="1">
              <a:off x="4211" y="3943"/>
              <a:ext cx="28" cy="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4" name="Line 134"/>
            <p:cNvSpPr>
              <a:spLocks noChangeShapeType="1"/>
            </p:cNvSpPr>
            <p:nvPr/>
          </p:nvSpPr>
          <p:spPr bwMode="auto">
            <a:xfrm flipH="1" flipV="1">
              <a:off x="4370" y="3793"/>
              <a:ext cx="150" cy="1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5" name="Line 135"/>
            <p:cNvSpPr>
              <a:spLocks noChangeShapeType="1"/>
            </p:cNvSpPr>
            <p:nvPr/>
          </p:nvSpPr>
          <p:spPr bwMode="auto">
            <a:xfrm flipV="1">
              <a:off x="4164" y="3878"/>
              <a:ext cx="57" cy="14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56" name="Group 139"/>
          <p:cNvGrpSpPr>
            <a:grpSpLocks/>
          </p:cNvGrpSpPr>
          <p:nvPr/>
        </p:nvGrpSpPr>
        <p:grpSpPr bwMode="auto">
          <a:xfrm>
            <a:off x="6226175" y="3038475"/>
            <a:ext cx="460375" cy="163512"/>
            <a:chOff x="3931" y="3475"/>
            <a:chExt cx="290" cy="103"/>
          </a:xfrm>
        </p:grpSpPr>
        <p:sp>
          <p:nvSpPr>
            <p:cNvPr id="157" name="Line 137"/>
            <p:cNvSpPr>
              <a:spLocks noChangeShapeType="1"/>
            </p:cNvSpPr>
            <p:nvPr/>
          </p:nvSpPr>
          <p:spPr bwMode="auto">
            <a:xfrm>
              <a:off x="3931" y="3475"/>
              <a:ext cx="177" cy="5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99" y="3485"/>
              <a:ext cx="122" cy="93"/>
            </a:xfrm>
            <a:custGeom>
              <a:avLst/>
              <a:gdLst>
                <a:gd name="T0" fmla="*/ 9 w 122"/>
                <a:gd name="T1" fmla="*/ 46 h 93"/>
                <a:gd name="T2" fmla="*/ 0 w 122"/>
                <a:gd name="T3" fmla="*/ 93 h 93"/>
                <a:gd name="T4" fmla="*/ 122 w 122"/>
                <a:gd name="T5" fmla="*/ 84 h 93"/>
                <a:gd name="T6" fmla="*/ 28 w 122"/>
                <a:gd name="T7" fmla="*/ 0 h 93"/>
                <a:gd name="T8" fmla="*/ 9 w 122"/>
                <a:gd name="T9" fmla="*/ 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3"/>
                <a:gd name="T17" fmla="*/ 122 w 12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3">
                  <a:moveTo>
                    <a:pt x="9" y="46"/>
                  </a:moveTo>
                  <a:lnTo>
                    <a:pt x="0" y="93"/>
                  </a:lnTo>
                  <a:lnTo>
                    <a:pt x="122" y="84"/>
                  </a:lnTo>
                  <a:lnTo>
                    <a:pt x="28" y="0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61" name="Group 144"/>
          <p:cNvGrpSpPr>
            <a:grpSpLocks/>
          </p:cNvGrpSpPr>
          <p:nvPr/>
        </p:nvGrpSpPr>
        <p:grpSpPr bwMode="auto">
          <a:xfrm>
            <a:off x="2884487" y="1285875"/>
            <a:ext cx="2227263" cy="787400"/>
            <a:chOff x="1826" y="2371"/>
            <a:chExt cx="1403" cy="496"/>
          </a:xfrm>
        </p:grpSpPr>
        <p:sp>
          <p:nvSpPr>
            <p:cNvPr id="162" name="Line 142"/>
            <p:cNvSpPr>
              <a:spLocks noChangeShapeType="1"/>
            </p:cNvSpPr>
            <p:nvPr/>
          </p:nvSpPr>
          <p:spPr bwMode="auto">
            <a:xfrm flipV="1">
              <a:off x="1826" y="2418"/>
              <a:ext cx="1291" cy="4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3107" y="2371"/>
              <a:ext cx="122" cy="94"/>
            </a:xfrm>
            <a:custGeom>
              <a:avLst/>
              <a:gdLst>
                <a:gd name="T0" fmla="*/ 10 w 122"/>
                <a:gd name="T1" fmla="*/ 47 h 94"/>
                <a:gd name="T2" fmla="*/ 28 w 122"/>
                <a:gd name="T3" fmla="*/ 94 h 94"/>
                <a:gd name="T4" fmla="*/ 122 w 122"/>
                <a:gd name="T5" fmla="*/ 10 h 94"/>
                <a:gd name="T6" fmla="*/ 0 w 122"/>
                <a:gd name="T7" fmla="*/ 0 h 94"/>
                <a:gd name="T8" fmla="*/ 10 w 122"/>
                <a:gd name="T9" fmla="*/ 47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4"/>
                <a:gd name="T17" fmla="*/ 122 w 122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4">
                  <a:moveTo>
                    <a:pt x="10" y="47"/>
                  </a:moveTo>
                  <a:lnTo>
                    <a:pt x="28" y="94"/>
                  </a:lnTo>
                  <a:lnTo>
                    <a:pt x="122" y="10"/>
                  </a:lnTo>
                  <a:lnTo>
                    <a:pt x="0" y="0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64" name="Group 147"/>
          <p:cNvGrpSpPr>
            <a:grpSpLocks/>
          </p:cNvGrpSpPr>
          <p:nvPr/>
        </p:nvGrpSpPr>
        <p:grpSpPr bwMode="auto">
          <a:xfrm>
            <a:off x="2868612" y="2162175"/>
            <a:ext cx="2154238" cy="639762"/>
            <a:chOff x="1816" y="2923"/>
            <a:chExt cx="1357" cy="403"/>
          </a:xfrm>
        </p:grpSpPr>
        <p:sp>
          <p:nvSpPr>
            <p:cNvPr id="165" name="Line 145"/>
            <p:cNvSpPr>
              <a:spLocks noChangeShapeType="1"/>
            </p:cNvSpPr>
            <p:nvPr/>
          </p:nvSpPr>
          <p:spPr bwMode="auto">
            <a:xfrm>
              <a:off x="1816" y="2923"/>
              <a:ext cx="1245" cy="35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3051" y="3223"/>
              <a:ext cx="122" cy="103"/>
            </a:xfrm>
            <a:custGeom>
              <a:avLst/>
              <a:gdLst>
                <a:gd name="T0" fmla="*/ 10 w 122"/>
                <a:gd name="T1" fmla="*/ 56 h 103"/>
                <a:gd name="T2" fmla="*/ 0 w 122"/>
                <a:gd name="T3" fmla="*/ 103 h 103"/>
                <a:gd name="T4" fmla="*/ 122 w 122"/>
                <a:gd name="T5" fmla="*/ 84 h 103"/>
                <a:gd name="T6" fmla="*/ 28 w 122"/>
                <a:gd name="T7" fmla="*/ 0 h 103"/>
                <a:gd name="T8" fmla="*/ 10 w 122"/>
                <a:gd name="T9" fmla="*/ 56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03"/>
                <a:gd name="T17" fmla="*/ 122 w 122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03">
                  <a:moveTo>
                    <a:pt x="10" y="56"/>
                  </a:moveTo>
                  <a:lnTo>
                    <a:pt x="0" y="103"/>
                  </a:lnTo>
                  <a:lnTo>
                    <a:pt x="122" y="84"/>
                  </a:lnTo>
                  <a:lnTo>
                    <a:pt x="28" y="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67" name="Group 156"/>
          <p:cNvGrpSpPr>
            <a:grpSpLocks/>
          </p:cNvGrpSpPr>
          <p:nvPr/>
        </p:nvGrpSpPr>
        <p:grpSpPr bwMode="auto">
          <a:xfrm>
            <a:off x="1503362" y="1063625"/>
            <a:ext cx="608013" cy="549275"/>
            <a:chOff x="956" y="2231"/>
            <a:chExt cx="383" cy="346"/>
          </a:xfrm>
        </p:grpSpPr>
        <p:sp>
          <p:nvSpPr>
            <p:cNvPr id="168" name="Line 148"/>
            <p:cNvSpPr>
              <a:spLocks noChangeShapeType="1"/>
            </p:cNvSpPr>
            <p:nvPr/>
          </p:nvSpPr>
          <p:spPr bwMode="auto">
            <a:xfrm>
              <a:off x="1068" y="2371"/>
              <a:ext cx="75" cy="19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9" name="Line 149"/>
            <p:cNvSpPr>
              <a:spLocks noChangeShapeType="1"/>
            </p:cNvSpPr>
            <p:nvPr/>
          </p:nvSpPr>
          <p:spPr bwMode="auto">
            <a:xfrm>
              <a:off x="1162" y="2390"/>
              <a:ext cx="74" cy="187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0" name="Line 150"/>
            <p:cNvSpPr>
              <a:spLocks noChangeShapeType="1"/>
            </p:cNvSpPr>
            <p:nvPr/>
          </p:nvSpPr>
          <p:spPr bwMode="auto">
            <a:xfrm>
              <a:off x="1199" y="2381"/>
              <a:ext cx="75" cy="187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1" name="Line 151"/>
            <p:cNvSpPr>
              <a:spLocks noChangeShapeType="1"/>
            </p:cNvSpPr>
            <p:nvPr/>
          </p:nvSpPr>
          <p:spPr bwMode="auto">
            <a:xfrm flipV="1">
              <a:off x="1199" y="2306"/>
              <a:ext cx="47" cy="65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2" name="Line 152"/>
            <p:cNvSpPr>
              <a:spLocks noChangeShapeType="1"/>
            </p:cNvSpPr>
            <p:nvPr/>
          </p:nvSpPr>
          <p:spPr bwMode="auto">
            <a:xfrm>
              <a:off x="984" y="2343"/>
              <a:ext cx="93" cy="2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3" name="Line 153"/>
            <p:cNvSpPr>
              <a:spLocks noChangeShapeType="1"/>
            </p:cNvSpPr>
            <p:nvPr/>
          </p:nvSpPr>
          <p:spPr bwMode="auto">
            <a:xfrm flipH="1">
              <a:off x="1255" y="2231"/>
              <a:ext cx="47" cy="6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4" name="Line 154"/>
            <p:cNvSpPr>
              <a:spLocks noChangeShapeType="1"/>
            </p:cNvSpPr>
            <p:nvPr/>
          </p:nvSpPr>
          <p:spPr bwMode="auto">
            <a:xfrm>
              <a:off x="956" y="2381"/>
              <a:ext cx="140" cy="3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5" name="Line 155"/>
            <p:cNvSpPr>
              <a:spLocks noChangeShapeType="1"/>
            </p:cNvSpPr>
            <p:nvPr/>
          </p:nvSpPr>
          <p:spPr bwMode="auto">
            <a:xfrm flipH="1">
              <a:off x="1255" y="2240"/>
              <a:ext cx="84" cy="12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76" name="Rectangle 157"/>
          <p:cNvSpPr>
            <a:spLocks noChangeArrowheads="1"/>
          </p:cNvSpPr>
          <p:nvPr/>
        </p:nvSpPr>
        <p:spPr bwMode="auto">
          <a:xfrm>
            <a:off x="354012" y="1636712"/>
            <a:ext cx="1384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IgM+ naive 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77" name="Rectangle 158"/>
          <p:cNvSpPr>
            <a:spLocks noChangeArrowheads="1"/>
          </p:cNvSpPr>
          <p:nvPr/>
        </p:nvSpPr>
        <p:spPr bwMode="auto">
          <a:xfrm>
            <a:off x="781050" y="1979612"/>
            <a:ext cx="6836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B cell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78" name="Rectangle 159"/>
          <p:cNvSpPr>
            <a:spLocks noChangeArrowheads="1"/>
          </p:cNvSpPr>
          <p:nvPr/>
        </p:nvSpPr>
        <p:spPr bwMode="auto">
          <a:xfrm>
            <a:off x="6588125" y="862012"/>
            <a:ext cx="602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IgG+ 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79" name="Rectangle 160"/>
          <p:cNvSpPr>
            <a:spLocks noChangeArrowheads="1"/>
          </p:cNvSpPr>
          <p:nvPr/>
        </p:nvSpPr>
        <p:spPr bwMode="auto">
          <a:xfrm>
            <a:off x="6588125" y="1128712"/>
            <a:ext cx="9771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memory 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80" name="Rectangle 161"/>
          <p:cNvSpPr>
            <a:spLocks noChangeArrowheads="1"/>
          </p:cNvSpPr>
          <p:nvPr/>
        </p:nvSpPr>
        <p:spPr bwMode="auto">
          <a:xfrm>
            <a:off x="6588125" y="1397000"/>
            <a:ext cx="4334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cell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81" name="Rectangle 162"/>
          <p:cNvSpPr>
            <a:spLocks noChangeArrowheads="1"/>
          </p:cNvSpPr>
          <p:nvPr/>
        </p:nvSpPr>
        <p:spPr bwMode="auto">
          <a:xfrm>
            <a:off x="7453312" y="2779712"/>
            <a:ext cx="4744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IgG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82" name="Rectangle 163"/>
          <p:cNvSpPr>
            <a:spLocks noChangeArrowheads="1"/>
          </p:cNvSpPr>
          <p:nvPr/>
        </p:nvSpPr>
        <p:spPr bwMode="auto">
          <a:xfrm>
            <a:off x="7453312" y="3048000"/>
            <a:ext cx="11801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secreting 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83" name="Rectangle 164"/>
          <p:cNvSpPr>
            <a:spLocks noChangeArrowheads="1"/>
          </p:cNvSpPr>
          <p:nvPr/>
        </p:nvSpPr>
        <p:spPr bwMode="auto">
          <a:xfrm>
            <a:off x="7453312" y="3314700"/>
            <a:ext cx="1347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plasma cell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60" name="Line 4"/>
          <p:cNvSpPr>
            <a:spLocks noChangeShapeType="1"/>
          </p:cNvSpPr>
          <p:nvPr/>
        </p:nvSpPr>
        <p:spPr bwMode="auto">
          <a:xfrm>
            <a:off x="598488" y="4848762"/>
            <a:ext cx="74549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88" name="Rectangle 5"/>
          <p:cNvSpPr>
            <a:spLocks noChangeArrowheads="1"/>
          </p:cNvSpPr>
          <p:nvPr/>
        </p:nvSpPr>
        <p:spPr bwMode="auto">
          <a:xfrm>
            <a:off x="892175" y="4701125"/>
            <a:ext cx="342900" cy="296862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0" name="Rectangle 7"/>
          <p:cNvSpPr>
            <a:spLocks noChangeArrowheads="1"/>
          </p:cNvSpPr>
          <p:nvPr/>
        </p:nvSpPr>
        <p:spPr bwMode="auto">
          <a:xfrm>
            <a:off x="1577975" y="4699537"/>
            <a:ext cx="207963" cy="296863"/>
          </a:xfrm>
          <a:prstGeom prst="rect">
            <a:avLst/>
          </a:prstGeom>
          <a:solidFill>
            <a:srgbClr val="3399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1" name="Rectangle 11"/>
          <p:cNvSpPr>
            <a:spLocks noChangeArrowheads="1"/>
          </p:cNvSpPr>
          <p:nvPr/>
        </p:nvSpPr>
        <p:spPr bwMode="auto">
          <a:xfrm>
            <a:off x="4756150" y="4699537"/>
            <a:ext cx="163513" cy="312738"/>
          </a:xfrm>
          <a:prstGeom prst="rect">
            <a:avLst/>
          </a:prstGeom>
          <a:solidFill>
            <a:srgbClr val="3366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2" name="Rectangle 14"/>
          <p:cNvSpPr>
            <a:spLocks noChangeArrowheads="1"/>
          </p:cNvSpPr>
          <p:nvPr/>
        </p:nvSpPr>
        <p:spPr bwMode="auto">
          <a:xfrm>
            <a:off x="6021388" y="4699537"/>
            <a:ext cx="163512" cy="296863"/>
          </a:xfrm>
          <a:prstGeom prst="rect">
            <a:avLst/>
          </a:prstGeom>
          <a:solidFill>
            <a:srgbClr val="FF33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3" name="Rectangle 15"/>
          <p:cNvSpPr>
            <a:spLocks noChangeArrowheads="1"/>
          </p:cNvSpPr>
          <p:nvPr/>
        </p:nvSpPr>
        <p:spPr bwMode="auto">
          <a:xfrm>
            <a:off x="7296150" y="4699537"/>
            <a:ext cx="161925" cy="296863"/>
          </a:xfrm>
          <a:prstGeom prst="rect">
            <a:avLst/>
          </a:prstGeom>
          <a:solidFill>
            <a:srgbClr val="FFFF33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4" name="Rectangle 16"/>
          <p:cNvSpPr>
            <a:spLocks noChangeArrowheads="1"/>
          </p:cNvSpPr>
          <p:nvPr/>
        </p:nvSpPr>
        <p:spPr bwMode="auto">
          <a:xfrm>
            <a:off x="782638" y="4405850"/>
            <a:ext cx="5484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VDJ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195" name="Rectangle 17"/>
          <p:cNvSpPr>
            <a:spLocks noChangeArrowheads="1"/>
          </p:cNvSpPr>
          <p:nvPr/>
        </p:nvSpPr>
        <p:spPr bwMode="auto">
          <a:xfrm>
            <a:off x="1600200" y="4312187"/>
            <a:ext cx="1551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96" name="Rectangle 20"/>
          <p:cNvSpPr>
            <a:spLocks noChangeArrowheads="1"/>
          </p:cNvSpPr>
          <p:nvPr/>
        </p:nvSpPr>
        <p:spPr bwMode="auto">
          <a:xfrm>
            <a:off x="4791075" y="4323300"/>
            <a:ext cx="1107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97" name="Rectangle 25"/>
          <p:cNvSpPr>
            <a:spLocks noChangeArrowheads="1"/>
          </p:cNvSpPr>
          <p:nvPr/>
        </p:nvSpPr>
        <p:spPr bwMode="auto">
          <a:xfrm>
            <a:off x="6057900" y="4350287"/>
            <a:ext cx="1182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endParaRPr lang="en-US">
              <a:latin typeface="Symbol" charset="2"/>
              <a:cs typeface="Symbol" charset="2"/>
            </a:endParaRPr>
          </a:p>
        </p:txBody>
      </p:sp>
      <p:sp>
        <p:nvSpPr>
          <p:cNvPr id="198" name="Rectangle 26"/>
          <p:cNvSpPr>
            <a:spLocks noChangeArrowheads="1"/>
          </p:cNvSpPr>
          <p:nvPr/>
        </p:nvSpPr>
        <p:spPr bwMode="auto">
          <a:xfrm>
            <a:off x="7316788" y="4350287"/>
            <a:ext cx="1698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endParaRPr lang="en-US">
              <a:latin typeface="Symbol" charset="2"/>
              <a:cs typeface="Symbol" charset="2"/>
            </a:endParaRPr>
          </a:p>
        </p:txBody>
      </p:sp>
      <p:sp>
        <p:nvSpPr>
          <p:cNvPr id="199" name="Rectangle 27"/>
          <p:cNvSpPr>
            <a:spLocks noChangeArrowheads="1"/>
          </p:cNvSpPr>
          <p:nvPr/>
        </p:nvSpPr>
        <p:spPr bwMode="auto">
          <a:xfrm>
            <a:off x="2668588" y="4885275"/>
            <a:ext cx="7144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55 kb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200" name="Oval 29"/>
          <p:cNvSpPr>
            <a:spLocks noChangeArrowheads="1"/>
          </p:cNvSpPr>
          <p:nvPr/>
        </p:nvSpPr>
        <p:spPr bwMode="auto">
          <a:xfrm>
            <a:off x="4592638" y="4804312"/>
            <a:ext cx="133350" cy="103188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01" name="Oval 32"/>
          <p:cNvSpPr>
            <a:spLocks noChangeArrowheads="1"/>
          </p:cNvSpPr>
          <p:nvPr/>
        </p:nvSpPr>
        <p:spPr bwMode="auto">
          <a:xfrm>
            <a:off x="5857875" y="4804312"/>
            <a:ext cx="134938" cy="103188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02" name="Oval 33"/>
          <p:cNvSpPr>
            <a:spLocks noChangeArrowheads="1"/>
          </p:cNvSpPr>
          <p:nvPr/>
        </p:nvSpPr>
        <p:spPr bwMode="auto">
          <a:xfrm>
            <a:off x="7132638" y="4804312"/>
            <a:ext cx="133350" cy="103188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03" name="Oval 34"/>
          <p:cNvSpPr>
            <a:spLocks noChangeArrowheads="1"/>
          </p:cNvSpPr>
          <p:nvPr/>
        </p:nvSpPr>
        <p:spPr bwMode="auto">
          <a:xfrm>
            <a:off x="1414463" y="4804312"/>
            <a:ext cx="133350" cy="103188"/>
          </a:xfrm>
          <a:prstGeom prst="ellipse">
            <a:avLst/>
          </a:prstGeom>
          <a:solidFill>
            <a:srgbClr val="FFFFFF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204" name="Group 61"/>
          <p:cNvGrpSpPr>
            <a:grpSpLocks/>
          </p:cNvGrpSpPr>
          <p:nvPr/>
        </p:nvGrpSpPr>
        <p:grpSpPr bwMode="auto">
          <a:xfrm>
            <a:off x="1519238" y="4893212"/>
            <a:ext cx="1885950" cy="1247775"/>
            <a:chOff x="1059" y="921"/>
            <a:chExt cx="1188" cy="786"/>
          </a:xfrm>
        </p:grpSpPr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1059" y="921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1106" y="949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1152" y="986"/>
              <a:ext cx="28" cy="29"/>
            </a:xfrm>
            <a:custGeom>
              <a:avLst/>
              <a:gdLst>
                <a:gd name="T0" fmla="*/ 0 w 28"/>
                <a:gd name="T1" fmla="*/ 10 h 29"/>
                <a:gd name="T2" fmla="*/ 28 w 28"/>
                <a:gd name="T3" fmla="*/ 29 h 29"/>
                <a:gd name="T4" fmla="*/ 28 w 28"/>
                <a:gd name="T5" fmla="*/ 19 h 29"/>
                <a:gd name="T6" fmla="*/ 0 w 28"/>
                <a:gd name="T7" fmla="*/ 0 h 29"/>
                <a:gd name="T8" fmla="*/ 0 w 28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0" y="10"/>
                  </a:moveTo>
                  <a:lnTo>
                    <a:pt x="28" y="29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8" name="Freeform 38"/>
            <p:cNvSpPr>
              <a:spLocks/>
            </p:cNvSpPr>
            <p:nvPr/>
          </p:nvSpPr>
          <p:spPr bwMode="auto">
            <a:xfrm>
              <a:off x="1199" y="1015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1246" y="1043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1293" y="1071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1339" y="1108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1386" y="1136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3" name="Freeform 43"/>
            <p:cNvSpPr>
              <a:spLocks/>
            </p:cNvSpPr>
            <p:nvPr/>
          </p:nvSpPr>
          <p:spPr bwMode="auto">
            <a:xfrm>
              <a:off x="1433" y="1164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1480" y="1192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1526" y="1230"/>
              <a:ext cx="29" cy="28"/>
            </a:xfrm>
            <a:custGeom>
              <a:avLst/>
              <a:gdLst>
                <a:gd name="T0" fmla="*/ 0 w 29"/>
                <a:gd name="T1" fmla="*/ 9 h 28"/>
                <a:gd name="T2" fmla="*/ 29 w 29"/>
                <a:gd name="T3" fmla="*/ 28 h 28"/>
                <a:gd name="T4" fmla="*/ 29 w 29"/>
                <a:gd name="T5" fmla="*/ 18 h 28"/>
                <a:gd name="T6" fmla="*/ 0 w 29"/>
                <a:gd name="T7" fmla="*/ 0 h 28"/>
                <a:gd name="T8" fmla="*/ 0 w 29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0" y="9"/>
                  </a:moveTo>
                  <a:lnTo>
                    <a:pt x="29" y="28"/>
                  </a:lnTo>
                  <a:lnTo>
                    <a:pt x="29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1573" y="1258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1620" y="1286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1667" y="1314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1714" y="1351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1760" y="1379"/>
              <a:ext cx="28" cy="29"/>
            </a:xfrm>
            <a:custGeom>
              <a:avLst/>
              <a:gdLst>
                <a:gd name="T0" fmla="*/ 0 w 28"/>
                <a:gd name="T1" fmla="*/ 10 h 29"/>
                <a:gd name="T2" fmla="*/ 28 w 28"/>
                <a:gd name="T3" fmla="*/ 29 h 29"/>
                <a:gd name="T4" fmla="*/ 28 w 28"/>
                <a:gd name="T5" fmla="*/ 19 h 29"/>
                <a:gd name="T6" fmla="*/ 0 w 28"/>
                <a:gd name="T7" fmla="*/ 0 h 29"/>
                <a:gd name="T8" fmla="*/ 0 w 28"/>
                <a:gd name="T9" fmla="*/ 1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0" y="10"/>
                  </a:moveTo>
                  <a:lnTo>
                    <a:pt x="28" y="29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1807" y="1408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1854" y="1445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1901" y="1473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1947" y="1501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1994" y="1529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9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2041" y="1567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2088" y="1595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2134" y="1623"/>
              <a:ext cx="29" cy="28"/>
            </a:xfrm>
            <a:custGeom>
              <a:avLst/>
              <a:gdLst>
                <a:gd name="T0" fmla="*/ 0 w 29"/>
                <a:gd name="T1" fmla="*/ 9 h 28"/>
                <a:gd name="T2" fmla="*/ 29 w 29"/>
                <a:gd name="T3" fmla="*/ 28 h 28"/>
                <a:gd name="T4" fmla="*/ 29 w 29"/>
                <a:gd name="T5" fmla="*/ 18 h 28"/>
                <a:gd name="T6" fmla="*/ 0 w 29"/>
                <a:gd name="T7" fmla="*/ 0 h 28"/>
                <a:gd name="T8" fmla="*/ 0 w 29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0" y="9"/>
                  </a:moveTo>
                  <a:lnTo>
                    <a:pt x="29" y="28"/>
                  </a:lnTo>
                  <a:lnTo>
                    <a:pt x="29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9" name="Freeform 59"/>
            <p:cNvSpPr>
              <a:spLocks/>
            </p:cNvSpPr>
            <p:nvPr/>
          </p:nvSpPr>
          <p:spPr bwMode="auto">
            <a:xfrm>
              <a:off x="2181" y="1651"/>
              <a:ext cx="28" cy="28"/>
            </a:xfrm>
            <a:custGeom>
              <a:avLst/>
              <a:gdLst>
                <a:gd name="T0" fmla="*/ 0 w 28"/>
                <a:gd name="T1" fmla="*/ 9 h 28"/>
                <a:gd name="T2" fmla="*/ 28 w 28"/>
                <a:gd name="T3" fmla="*/ 28 h 28"/>
                <a:gd name="T4" fmla="*/ 28 w 28"/>
                <a:gd name="T5" fmla="*/ 18 h 28"/>
                <a:gd name="T6" fmla="*/ 0 w 28"/>
                <a:gd name="T7" fmla="*/ 0 h 28"/>
                <a:gd name="T8" fmla="*/ 0 w 28"/>
                <a:gd name="T9" fmla="*/ 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9"/>
                  </a:moveTo>
                  <a:lnTo>
                    <a:pt x="28" y="28"/>
                  </a:lnTo>
                  <a:lnTo>
                    <a:pt x="28" y="18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2228" y="1688"/>
              <a:ext cx="19" cy="19"/>
            </a:xfrm>
            <a:custGeom>
              <a:avLst/>
              <a:gdLst>
                <a:gd name="T0" fmla="*/ 0 w 19"/>
                <a:gd name="T1" fmla="*/ 10 h 19"/>
                <a:gd name="T2" fmla="*/ 19 w 19"/>
                <a:gd name="T3" fmla="*/ 19 h 19"/>
                <a:gd name="T4" fmla="*/ 19 w 19"/>
                <a:gd name="T5" fmla="*/ 10 h 19"/>
                <a:gd name="T6" fmla="*/ 0 w 19"/>
                <a:gd name="T7" fmla="*/ 0 h 19"/>
                <a:gd name="T8" fmla="*/ 0 w 19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0" y="10"/>
                  </a:moveTo>
                  <a:lnTo>
                    <a:pt x="19" y="19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31" name="Group 82"/>
          <p:cNvGrpSpPr>
            <a:grpSpLocks/>
          </p:cNvGrpSpPr>
          <p:nvPr/>
        </p:nvGrpSpPr>
        <p:grpSpPr bwMode="auto">
          <a:xfrm>
            <a:off x="3419475" y="4937662"/>
            <a:ext cx="1187450" cy="1203325"/>
            <a:chOff x="2256" y="949"/>
            <a:chExt cx="748" cy="758"/>
          </a:xfrm>
        </p:grpSpPr>
        <p:grpSp>
          <p:nvGrpSpPr>
            <p:cNvPr id="232" name="Group 80"/>
            <p:cNvGrpSpPr>
              <a:grpSpLocks/>
            </p:cNvGrpSpPr>
            <p:nvPr/>
          </p:nvGrpSpPr>
          <p:grpSpPr bwMode="auto">
            <a:xfrm>
              <a:off x="2256" y="1052"/>
              <a:ext cx="655" cy="655"/>
              <a:chOff x="2256" y="1052"/>
              <a:chExt cx="655" cy="655"/>
            </a:xfrm>
          </p:grpSpPr>
          <p:sp>
            <p:nvSpPr>
              <p:cNvPr id="234" name="Freeform 62"/>
              <p:cNvSpPr>
                <a:spLocks/>
              </p:cNvSpPr>
              <p:nvPr/>
            </p:nvSpPr>
            <p:spPr bwMode="auto">
              <a:xfrm>
                <a:off x="2256" y="1679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5" name="Freeform 63"/>
              <p:cNvSpPr>
                <a:spLocks/>
              </p:cNvSpPr>
              <p:nvPr/>
            </p:nvSpPr>
            <p:spPr bwMode="auto">
              <a:xfrm>
                <a:off x="2294" y="1641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10 h 28"/>
                  <a:gd name="T4" fmla="*/ 18 w 18"/>
                  <a:gd name="T5" fmla="*/ 0 h 28"/>
                  <a:gd name="T6" fmla="*/ 0 w 18"/>
                  <a:gd name="T7" fmla="*/ 19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10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6" name="Freeform 64"/>
              <p:cNvSpPr>
                <a:spLocks/>
              </p:cNvSpPr>
              <p:nvPr/>
            </p:nvSpPr>
            <p:spPr bwMode="auto">
              <a:xfrm>
                <a:off x="2331" y="1604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7" name="Freeform 65"/>
              <p:cNvSpPr>
                <a:spLocks/>
              </p:cNvSpPr>
              <p:nvPr/>
            </p:nvSpPr>
            <p:spPr bwMode="auto">
              <a:xfrm>
                <a:off x="2368" y="1567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8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8" name="Freeform 66"/>
              <p:cNvSpPr>
                <a:spLocks/>
              </p:cNvSpPr>
              <p:nvPr/>
            </p:nvSpPr>
            <p:spPr bwMode="auto">
              <a:xfrm>
                <a:off x="2406" y="1529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9 h 28"/>
                  <a:gd name="T4" fmla="*/ 18 w 18"/>
                  <a:gd name="T5" fmla="*/ 0 h 28"/>
                  <a:gd name="T6" fmla="*/ 0 w 18"/>
                  <a:gd name="T7" fmla="*/ 19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9" name="Freeform 67"/>
              <p:cNvSpPr>
                <a:spLocks/>
              </p:cNvSpPr>
              <p:nvPr/>
            </p:nvSpPr>
            <p:spPr bwMode="auto">
              <a:xfrm>
                <a:off x="2443" y="1492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8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0" name="Freeform 68"/>
              <p:cNvSpPr>
                <a:spLocks/>
              </p:cNvSpPr>
              <p:nvPr/>
            </p:nvSpPr>
            <p:spPr bwMode="auto">
              <a:xfrm>
                <a:off x="2481" y="1454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10 h 28"/>
                  <a:gd name="T4" fmla="*/ 18 w 18"/>
                  <a:gd name="T5" fmla="*/ 0 h 28"/>
                  <a:gd name="T6" fmla="*/ 0 w 18"/>
                  <a:gd name="T7" fmla="*/ 19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10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1" name="Freeform 69"/>
              <p:cNvSpPr>
                <a:spLocks/>
              </p:cNvSpPr>
              <p:nvPr/>
            </p:nvSpPr>
            <p:spPr bwMode="auto">
              <a:xfrm>
                <a:off x="2518" y="1417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2" name="Freeform 70"/>
              <p:cNvSpPr>
                <a:spLocks/>
              </p:cNvSpPr>
              <p:nvPr/>
            </p:nvSpPr>
            <p:spPr bwMode="auto">
              <a:xfrm>
                <a:off x="2555" y="1379"/>
                <a:ext cx="19" cy="29"/>
              </a:xfrm>
              <a:custGeom>
                <a:avLst/>
                <a:gdLst>
                  <a:gd name="T0" fmla="*/ 0 w 19"/>
                  <a:gd name="T1" fmla="*/ 29 h 29"/>
                  <a:gd name="T2" fmla="*/ 19 w 19"/>
                  <a:gd name="T3" fmla="*/ 10 h 29"/>
                  <a:gd name="T4" fmla="*/ 19 w 19"/>
                  <a:gd name="T5" fmla="*/ 0 h 29"/>
                  <a:gd name="T6" fmla="*/ 0 w 19"/>
                  <a:gd name="T7" fmla="*/ 19 h 29"/>
                  <a:gd name="T8" fmla="*/ 0 w 1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9"/>
                  <a:gd name="T17" fmla="*/ 19 w 1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9">
                    <a:moveTo>
                      <a:pt x="0" y="29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3" name="Freeform 71"/>
              <p:cNvSpPr>
                <a:spLocks/>
              </p:cNvSpPr>
              <p:nvPr/>
            </p:nvSpPr>
            <p:spPr bwMode="auto">
              <a:xfrm>
                <a:off x="2593" y="1342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4" name="Freeform 72"/>
              <p:cNvSpPr>
                <a:spLocks/>
              </p:cNvSpPr>
              <p:nvPr/>
            </p:nvSpPr>
            <p:spPr bwMode="auto">
              <a:xfrm>
                <a:off x="2630" y="1314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5" name="Freeform 73"/>
              <p:cNvSpPr>
                <a:spLocks/>
              </p:cNvSpPr>
              <p:nvPr/>
            </p:nvSpPr>
            <p:spPr bwMode="auto">
              <a:xfrm>
                <a:off x="2668" y="1277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9 h 28"/>
                  <a:gd name="T4" fmla="*/ 18 w 18"/>
                  <a:gd name="T5" fmla="*/ 0 h 28"/>
                  <a:gd name="T6" fmla="*/ 0 w 18"/>
                  <a:gd name="T7" fmla="*/ 18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6" name="Freeform 74"/>
              <p:cNvSpPr>
                <a:spLocks/>
              </p:cNvSpPr>
              <p:nvPr/>
            </p:nvSpPr>
            <p:spPr bwMode="auto">
              <a:xfrm>
                <a:off x="2705" y="1239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7" name="Freeform 75"/>
              <p:cNvSpPr>
                <a:spLocks/>
              </p:cNvSpPr>
              <p:nvPr/>
            </p:nvSpPr>
            <p:spPr bwMode="auto">
              <a:xfrm>
                <a:off x="2743" y="1202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9 h 28"/>
                  <a:gd name="T4" fmla="*/ 18 w 18"/>
                  <a:gd name="T5" fmla="*/ 0 h 28"/>
                  <a:gd name="T6" fmla="*/ 0 w 18"/>
                  <a:gd name="T7" fmla="*/ 18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9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8" name="Freeform 76"/>
              <p:cNvSpPr>
                <a:spLocks/>
              </p:cNvSpPr>
              <p:nvPr/>
            </p:nvSpPr>
            <p:spPr bwMode="auto">
              <a:xfrm>
                <a:off x="2780" y="1164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10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9" name="Freeform 77"/>
              <p:cNvSpPr>
                <a:spLocks/>
              </p:cNvSpPr>
              <p:nvPr/>
            </p:nvSpPr>
            <p:spPr bwMode="auto">
              <a:xfrm>
                <a:off x="2817" y="1127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50" name="Freeform 78"/>
              <p:cNvSpPr>
                <a:spLocks/>
              </p:cNvSpPr>
              <p:nvPr/>
            </p:nvSpPr>
            <p:spPr bwMode="auto">
              <a:xfrm>
                <a:off x="2855" y="1089"/>
                <a:ext cx="18" cy="28"/>
              </a:xfrm>
              <a:custGeom>
                <a:avLst/>
                <a:gdLst>
                  <a:gd name="T0" fmla="*/ 0 w 18"/>
                  <a:gd name="T1" fmla="*/ 28 h 28"/>
                  <a:gd name="T2" fmla="*/ 18 w 18"/>
                  <a:gd name="T3" fmla="*/ 10 h 28"/>
                  <a:gd name="T4" fmla="*/ 18 w 18"/>
                  <a:gd name="T5" fmla="*/ 0 h 28"/>
                  <a:gd name="T6" fmla="*/ 0 w 18"/>
                  <a:gd name="T7" fmla="*/ 19 h 28"/>
                  <a:gd name="T8" fmla="*/ 0 w 1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28"/>
                    </a:moveTo>
                    <a:lnTo>
                      <a:pt x="18" y="10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51" name="Freeform 79"/>
              <p:cNvSpPr>
                <a:spLocks/>
              </p:cNvSpPr>
              <p:nvPr/>
            </p:nvSpPr>
            <p:spPr bwMode="auto">
              <a:xfrm>
                <a:off x="2892" y="1052"/>
                <a:ext cx="19" cy="28"/>
              </a:xfrm>
              <a:custGeom>
                <a:avLst/>
                <a:gdLst>
                  <a:gd name="T0" fmla="*/ 0 w 19"/>
                  <a:gd name="T1" fmla="*/ 28 h 28"/>
                  <a:gd name="T2" fmla="*/ 19 w 19"/>
                  <a:gd name="T3" fmla="*/ 9 h 28"/>
                  <a:gd name="T4" fmla="*/ 19 w 19"/>
                  <a:gd name="T5" fmla="*/ 0 h 28"/>
                  <a:gd name="T6" fmla="*/ 0 w 19"/>
                  <a:gd name="T7" fmla="*/ 19 h 28"/>
                  <a:gd name="T8" fmla="*/ 0 w 19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"/>
                  <a:gd name="T17" fmla="*/ 19 w 1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">
                    <a:moveTo>
                      <a:pt x="0" y="28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33" name="Freeform 81"/>
            <p:cNvSpPr>
              <a:spLocks/>
            </p:cNvSpPr>
            <p:nvPr/>
          </p:nvSpPr>
          <p:spPr bwMode="auto">
            <a:xfrm>
              <a:off x="2883" y="949"/>
              <a:ext cx="121" cy="112"/>
            </a:xfrm>
            <a:custGeom>
              <a:avLst/>
              <a:gdLst>
                <a:gd name="T0" fmla="*/ 37 w 121"/>
                <a:gd name="T1" fmla="*/ 84 h 112"/>
                <a:gd name="T2" fmla="*/ 75 w 121"/>
                <a:gd name="T3" fmla="*/ 112 h 112"/>
                <a:gd name="T4" fmla="*/ 121 w 121"/>
                <a:gd name="T5" fmla="*/ 0 h 112"/>
                <a:gd name="T6" fmla="*/ 0 w 121"/>
                <a:gd name="T7" fmla="*/ 47 h 112"/>
                <a:gd name="T8" fmla="*/ 37 w 121"/>
                <a:gd name="T9" fmla="*/ 8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2"/>
                <a:gd name="T17" fmla="*/ 121 w 121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2">
                  <a:moveTo>
                    <a:pt x="37" y="84"/>
                  </a:moveTo>
                  <a:lnTo>
                    <a:pt x="75" y="112"/>
                  </a:lnTo>
                  <a:lnTo>
                    <a:pt x="121" y="0"/>
                  </a:lnTo>
                  <a:lnTo>
                    <a:pt x="0" y="47"/>
                  </a:lnTo>
                  <a:lnTo>
                    <a:pt x="3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252" name="Rectangle 83"/>
          <p:cNvSpPr>
            <a:spLocks noChangeArrowheads="1"/>
          </p:cNvSpPr>
          <p:nvPr/>
        </p:nvSpPr>
        <p:spPr bwMode="auto">
          <a:xfrm>
            <a:off x="2886075" y="6482300"/>
            <a:ext cx="19214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omic Sans MS"/>
                <a:cs typeface="Comic Sans MS"/>
              </a:rPr>
              <a:t>(cytokines, CD40L)</a:t>
            </a:r>
            <a:endParaRPr lang="en-US" sz="1800">
              <a:latin typeface="Comic Sans MS"/>
              <a:cs typeface="Comic Sans MS"/>
            </a:endParaRPr>
          </a:p>
        </p:txBody>
      </p:sp>
      <p:sp>
        <p:nvSpPr>
          <p:cNvPr id="253" name="Line 91"/>
          <p:cNvSpPr>
            <a:spLocks noChangeShapeType="1"/>
          </p:cNvSpPr>
          <p:nvPr/>
        </p:nvSpPr>
        <p:spPr bwMode="auto">
          <a:xfrm>
            <a:off x="2457450" y="1004887"/>
            <a:ext cx="60325" cy="13335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 flipV="1">
            <a:off x="5562600" y="1676400"/>
            <a:ext cx="652462" cy="563563"/>
            <a:chOff x="5335588" y="5985412"/>
            <a:chExt cx="652462" cy="563563"/>
          </a:xfrm>
        </p:grpSpPr>
        <p:sp>
          <p:nvSpPr>
            <p:cNvPr id="254" name="Line 96"/>
            <p:cNvSpPr>
              <a:spLocks noChangeShapeType="1"/>
            </p:cNvSpPr>
            <p:nvPr/>
          </p:nvSpPr>
          <p:spPr bwMode="auto">
            <a:xfrm>
              <a:off x="5513388" y="6074312"/>
              <a:ext cx="104775" cy="74613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5" name="Line 97"/>
            <p:cNvSpPr>
              <a:spLocks noChangeShapeType="1"/>
            </p:cNvSpPr>
            <p:nvPr/>
          </p:nvSpPr>
          <p:spPr bwMode="auto">
            <a:xfrm>
              <a:off x="5632450" y="6163212"/>
              <a:ext cx="1588" cy="385763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6" name="Line 98"/>
            <p:cNvSpPr>
              <a:spLocks noChangeShapeType="1"/>
            </p:cNvSpPr>
            <p:nvPr/>
          </p:nvSpPr>
          <p:spPr bwMode="auto">
            <a:xfrm>
              <a:off x="5691188" y="6163212"/>
              <a:ext cx="1587" cy="385763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7" name="Line 99"/>
            <p:cNvSpPr>
              <a:spLocks noChangeShapeType="1"/>
            </p:cNvSpPr>
            <p:nvPr/>
          </p:nvSpPr>
          <p:spPr bwMode="auto">
            <a:xfrm flipV="1">
              <a:off x="5707063" y="6074312"/>
              <a:ext cx="103187" cy="74613"/>
            </a:xfrm>
            <a:prstGeom prst="line">
              <a:avLst/>
            </a:prstGeom>
            <a:noFill/>
            <a:ln w="4445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8" name="Line 100"/>
            <p:cNvSpPr>
              <a:spLocks noChangeShapeType="1"/>
            </p:cNvSpPr>
            <p:nvPr/>
          </p:nvSpPr>
          <p:spPr bwMode="auto">
            <a:xfrm>
              <a:off x="5394325" y="5985412"/>
              <a:ext cx="119063" cy="8890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9" name="Line 101"/>
            <p:cNvSpPr>
              <a:spLocks noChangeShapeType="1"/>
            </p:cNvSpPr>
            <p:nvPr/>
          </p:nvSpPr>
          <p:spPr bwMode="auto">
            <a:xfrm flipH="1">
              <a:off x="5824538" y="5999700"/>
              <a:ext cx="104775" cy="7461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60" name="Line 102"/>
            <p:cNvSpPr>
              <a:spLocks noChangeShapeType="1"/>
            </p:cNvSpPr>
            <p:nvPr/>
          </p:nvSpPr>
          <p:spPr bwMode="auto">
            <a:xfrm>
              <a:off x="5335588" y="6029862"/>
              <a:ext cx="192087" cy="1333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61" name="Line 103"/>
            <p:cNvSpPr>
              <a:spLocks noChangeShapeType="1"/>
            </p:cNvSpPr>
            <p:nvPr/>
          </p:nvSpPr>
          <p:spPr bwMode="auto">
            <a:xfrm flipH="1">
              <a:off x="5795963" y="6044150"/>
              <a:ext cx="192087" cy="1333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262" name="Rectangle 140"/>
          <p:cNvSpPr>
            <a:spLocks noChangeArrowheads="1"/>
          </p:cNvSpPr>
          <p:nvPr/>
        </p:nvSpPr>
        <p:spPr bwMode="auto">
          <a:xfrm>
            <a:off x="3025775" y="6169562"/>
            <a:ext cx="1298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omic Sans MS"/>
                <a:cs typeface="Comic Sans MS"/>
              </a:rPr>
              <a:t>T cell help</a:t>
            </a:r>
            <a:endParaRPr lang="en-US">
              <a:latin typeface="Comic Sans MS"/>
              <a:cs typeface="Comic Sans MS"/>
            </a:endParaRPr>
          </a:p>
        </p:txBody>
      </p:sp>
      <p:cxnSp>
        <p:nvCxnSpPr>
          <p:cNvPr id="263" name="Straight Connector 151"/>
          <p:cNvCxnSpPr>
            <a:cxnSpLocks noChangeShapeType="1"/>
          </p:cNvCxnSpPr>
          <p:nvPr/>
        </p:nvCxnSpPr>
        <p:spPr bwMode="auto">
          <a:xfrm rot="10800000">
            <a:off x="754063" y="4182012"/>
            <a:ext cx="608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4" name="Rectangle 155"/>
          <p:cNvSpPr>
            <a:spLocks noChangeArrowheads="1"/>
          </p:cNvSpPr>
          <p:nvPr/>
        </p:nvSpPr>
        <p:spPr bwMode="auto">
          <a:xfrm>
            <a:off x="3886200" y="3877212"/>
            <a:ext cx="1114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mic Sans MS"/>
                <a:cs typeface="Comic Sans MS"/>
              </a:rPr>
              <a:t>constant</a:t>
            </a:r>
            <a:endParaRPr lang="en-US" sz="1800">
              <a:latin typeface="Comic Sans MS"/>
              <a:cs typeface="Comic Sans MS"/>
            </a:endParaRPr>
          </a:p>
        </p:txBody>
      </p:sp>
      <p:sp>
        <p:nvSpPr>
          <p:cNvPr id="265" name="Rectangle 156"/>
          <p:cNvSpPr>
            <a:spLocks noChangeArrowheads="1"/>
          </p:cNvSpPr>
          <p:nvPr/>
        </p:nvSpPr>
        <p:spPr bwMode="auto">
          <a:xfrm>
            <a:off x="584200" y="3854987"/>
            <a:ext cx="1035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mic Sans MS"/>
                <a:cs typeface="Comic Sans MS"/>
              </a:rPr>
              <a:t>variable</a:t>
            </a:r>
            <a:endParaRPr lang="en-US" sz="1800">
              <a:latin typeface="Comic Sans MS"/>
              <a:cs typeface="Comic Sans MS"/>
            </a:endParaRPr>
          </a:p>
        </p:txBody>
      </p:sp>
      <p:cxnSp>
        <p:nvCxnSpPr>
          <p:cNvPr id="266" name="Straight Connector 164"/>
          <p:cNvCxnSpPr>
            <a:cxnSpLocks noChangeShapeType="1"/>
          </p:cNvCxnSpPr>
          <p:nvPr/>
        </p:nvCxnSpPr>
        <p:spPr bwMode="auto">
          <a:xfrm rot="10800000" flipH="1">
            <a:off x="1600200" y="4182012"/>
            <a:ext cx="593407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4105275" y="5302787"/>
            <a:ext cx="4605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Comic Sans MS"/>
                <a:cs typeface="Comic Sans MS"/>
              </a:rPr>
              <a:t>AID = Activation Induced Deaminase </a:t>
            </a:r>
          </a:p>
        </p:txBody>
      </p:sp>
      <p:sp>
        <p:nvSpPr>
          <p:cNvPr id="159" name="Slide Number Placeholder 1">
            <a:extLst>
              <a:ext uri="{FF2B5EF4-FFF2-40B4-BE49-F238E27FC236}">
                <a16:creationId xmlns:a16="http://schemas.microsoft.com/office/drawing/2014/main" id="{F3741151-42DC-3644-9204-D1A6E8CF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15</a:t>
            </a:fld>
            <a:endParaRPr 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88-81FF-DD4C-BF58-A3CCA599F5B0}" type="slidenum">
              <a:rPr lang="en-US">
                <a:latin typeface="Comic Sans MS"/>
                <a:cs typeface="Comic Sans MS"/>
              </a:rPr>
              <a:pPr/>
              <a:t>16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1306" name="Text Box 58"/>
          <p:cNvSpPr txBox="1">
            <a:spLocks noChangeArrowheads="1"/>
          </p:cNvSpPr>
          <p:nvPr/>
        </p:nvSpPr>
        <p:spPr bwMode="auto">
          <a:xfrm rot="-5400000">
            <a:off x="-50177" y="1300163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603"/>
                </a:solidFill>
                <a:latin typeface="Comic Sans MS" pitchFamily="26" charset="0"/>
              </a:rPr>
              <a:t>Early antibody response </a:t>
            </a:r>
          </a:p>
        </p:txBody>
      </p:sp>
      <p:sp>
        <p:nvSpPr>
          <p:cNvPr id="181307" name="Text Box 59"/>
          <p:cNvSpPr txBox="1">
            <a:spLocks noChangeArrowheads="1"/>
          </p:cNvSpPr>
          <p:nvPr/>
        </p:nvSpPr>
        <p:spPr bwMode="auto">
          <a:xfrm rot="-5400000">
            <a:off x="-774077" y="4005263"/>
            <a:ext cx="344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603"/>
                </a:solidFill>
                <a:latin typeface="Comic Sans MS" pitchFamily="26" charset="0"/>
              </a:rPr>
              <a:t>Response to repeated stimulation with protein antigens </a:t>
            </a:r>
          </a:p>
        </p:txBody>
      </p:sp>
      <p:sp>
        <p:nvSpPr>
          <p:cNvPr id="181308" name="Text Box 60"/>
          <p:cNvSpPr txBox="1">
            <a:spLocks noChangeArrowheads="1"/>
          </p:cNvSpPr>
          <p:nvPr/>
        </p:nvSpPr>
        <p:spPr bwMode="auto">
          <a:xfrm>
            <a:off x="1371600" y="228600"/>
            <a:ext cx="610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603"/>
                </a:solidFill>
                <a:latin typeface="Comic Sans MS" pitchFamily="26" charset="0"/>
              </a:rPr>
              <a:t>Affinity maturation of antibodies </a:t>
            </a:r>
          </a:p>
        </p:txBody>
      </p:sp>
      <p:pic>
        <p:nvPicPr>
          <p:cNvPr id="7" name="Picture 6" descr="f007-013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2409"/>
            <a:ext cx="5980020" cy="60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1B6E-334E-F14A-A994-1D0634C138A4}" type="slidenum">
              <a:rPr lang="en-US">
                <a:latin typeface="Comic Sans MS"/>
                <a:cs typeface="Comic Sans MS"/>
              </a:rPr>
              <a:pPr/>
              <a:t>17</a:t>
            </a:fld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1" name="Picture 10" descr="f007-014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2773"/>
            <a:ext cx="4448048" cy="611522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-10076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906"/>
                </a:solidFill>
                <a:latin typeface="Comic Sans MS" pitchFamily="26" charset="0"/>
              </a:rPr>
              <a:t>“Darwinian” selection of the “fittest” high-affinity B cells in germinal centers</a:t>
            </a:r>
            <a:r>
              <a:rPr lang="en-US" dirty="0">
                <a:solidFill>
                  <a:srgbClr val="FF090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48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603"/>
                </a:solidFill>
                <a:effectLst/>
                <a:uLnTx/>
                <a:uFillTx/>
                <a:latin typeface="Comic Sans MS" pitchFamily="26" charset="0"/>
                <a:ea typeface="+mj-ea"/>
                <a:cs typeface="+mj-cs"/>
              </a:rPr>
              <a:t>Plasma cells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  <a:cs typeface="+mn-cs"/>
              </a:rPr>
              <a:t>Following immunization, serum antibody is detectable for a long time but there are no plasma cells in lymph nodes or spleen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Comic Sans MS" pitchFamily="26" charset="0"/>
              </a:rPr>
              <a:t>Who is making the antibody and where?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 kern="0" dirty="0">
              <a:latin typeface="Comic Sans MS" pitchFamily="26" charset="0"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6B604D4-1832-2541-8723-374A766F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18</a:t>
            </a:fld>
            <a:endParaRPr 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603"/>
                </a:solidFill>
                <a:effectLst/>
                <a:uLnTx/>
                <a:uFillTx/>
                <a:latin typeface="Comic Sans MS" pitchFamily="26" charset="0"/>
                <a:ea typeface="+mj-ea"/>
                <a:cs typeface="+mj-cs"/>
              </a:rPr>
              <a:t>Plasma cells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  <a:cs typeface="+mn-cs"/>
              </a:rPr>
              <a:t>Following immunization, serum antibody is detectable for a long time but there are no plasma cells in lymph nodes or spleen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Comic Sans MS" pitchFamily="26" charset="0"/>
              </a:rPr>
              <a:t>Who is making the antibody and where?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 kern="0" dirty="0">
              <a:latin typeface="Comic Sans MS" pitchFamily="2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  <a:cs typeface="+mn-cs"/>
              </a:rPr>
              <a:t>Plasma cells generated during GC reaction migrate to bone marrow (and mucosal tissues) and survive for years, producing antibody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</a:rPr>
              <a:t>Much of circulating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</a:rPr>
              <a:t>IgG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+mn-ea"/>
              </a:rPr>
              <a:t> is produced by long-lived plasma cells, provides initial protection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26" charset="0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D31FBC0-6258-7543-B432-243D6F4D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19</a:t>
            </a:fld>
            <a:endParaRPr lang="en-US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F69F-2FB4-704A-A03E-B74E2485C980}" type="slidenum">
              <a:rPr lang="en-US">
                <a:latin typeface="Comic Sans MS"/>
                <a:cs typeface="Comic Sans MS"/>
              </a:rPr>
              <a:pPr/>
              <a:t>2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906"/>
                </a:solidFill>
                <a:latin typeface="Comic Sans MS" pitchFamily="26" charset="0"/>
              </a:rPr>
              <a:t>Lecture outline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z="2800" b="1" dirty="0">
              <a:latin typeface="Comic Sans MS" pitchFamily="26" charset="0"/>
            </a:endParaRPr>
          </a:p>
          <a:p>
            <a:pPr marL="0" indent="0">
              <a:buNone/>
            </a:pPr>
            <a:endParaRPr lang="en-US" sz="2800" b="1" dirty="0">
              <a:latin typeface="Comic Sans MS" pitchFamily="26" charset="0"/>
            </a:endParaRPr>
          </a:p>
          <a:p>
            <a:r>
              <a:rPr lang="en-US" sz="2800" b="1" dirty="0">
                <a:latin typeface="Comic Sans MS" pitchFamily="26" charset="0"/>
              </a:rPr>
              <a:t>B cell activation; the role of helper T cells in antibody production </a:t>
            </a:r>
          </a:p>
          <a:p>
            <a:endParaRPr lang="en-US" sz="2800" b="1" dirty="0">
              <a:latin typeface="Comic Sans MS" pitchFamily="26" charset="0"/>
            </a:endParaRPr>
          </a:p>
          <a:p>
            <a:r>
              <a:rPr lang="en-US" sz="2800" b="1" dirty="0">
                <a:latin typeface="Comic Sans MS" pitchFamily="26" charset="0"/>
              </a:rPr>
              <a:t>Therapeutic targeting of B cells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>
                <a:latin typeface="Comic Sans MS"/>
                <a:cs typeface="Comic Sans MS"/>
              </a:rPr>
              <a:pPr/>
              <a:t>20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The germinal center reaction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1430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26" charset="0"/>
              </a:rPr>
              <a:t>Site of development of sophisticated antibody responses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b="1" dirty="0" err="1">
                <a:latin typeface="Comic Sans MS" pitchFamily="26" charset="0"/>
              </a:rPr>
              <a:t>Isotype</a:t>
            </a:r>
            <a:r>
              <a:rPr lang="en-US" b="1" dirty="0">
                <a:latin typeface="Comic Sans MS" pitchFamily="26" charset="0"/>
              </a:rPr>
              <a:t> switching, affinity maturation, long-lived plasma cells, memory B cells 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Driven by follicular helper T cells (assays for blood </a:t>
            </a:r>
            <a:r>
              <a:rPr lang="en-US" b="1" dirty="0" err="1">
                <a:latin typeface="Comic Sans MS" pitchFamily="26" charset="0"/>
              </a:rPr>
              <a:t>Tfh</a:t>
            </a:r>
            <a:r>
              <a:rPr lang="en-US" b="1" dirty="0">
                <a:latin typeface="Comic Sans MS" pitchFamily="26" charset="0"/>
              </a:rPr>
              <a:t> cells in humans?)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26" charset="0"/>
              </a:rPr>
              <a:t>Need to maximize the reaction for development of effective vaccines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26" charset="0"/>
              </a:rPr>
              <a:t>Does </a:t>
            </a:r>
            <a:r>
              <a:rPr lang="en-US" sz="2800" b="1" dirty="0" err="1">
                <a:latin typeface="Comic Sans MS" pitchFamily="26" charset="0"/>
              </a:rPr>
              <a:t>dysregulation</a:t>
            </a:r>
            <a:r>
              <a:rPr lang="en-US" sz="2800" b="1" dirty="0">
                <a:latin typeface="Comic Sans MS" pitchFamily="26" charset="0"/>
              </a:rPr>
              <a:t> of the GC reaction contribute to autoimmune diseases?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Strong autoantibody responses 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Generation of self-reactive B cells?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Symbol" pitchFamily="26" charset="2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fld id="{CE3727C1-9FA4-D84B-9A4D-6C24C3D4AD17}" type="slidenum">
              <a:rPr lang="en-US" smtClean="0">
                <a:latin typeface="Comic Sans MS"/>
                <a:cs typeface="Comic Sans MS"/>
              </a:rPr>
              <a:pPr/>
              <a:t>21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Therapeutic strategies targeting antibody producing cells 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dirty="0" err="1">
                <a:latin typeface="Comic Sans MS" pitchFamily="26" charset="0"/>
              </a:rPr>
              <a:t>IVIg</a:t>
            </a:r>
            <a:r>
              <a:rPr lang="en-US" sz="2800" b="1" dirty="0">
                <a:latin typeface="Comic Sans MS" pitchFamily="26" charset="0"/>
              </a:rPr>
              <a:t> (does it act on B cells?) </a:t>
            </a:r>
          </a:p>
          <a:p>
            <a:r>
              <a:rPr lang="en-US" sz="2800" b="1" dirty="0">
                <a:latin typeface="Comic Sans MS" pitchFamily="26" charset="0"/>
              </a:rPr>
              <a:t>B cell depletion: anti-CD20 antibody </a:t>
            </a:r>
          </a:p>
          <a:p>
            <a:r>
              <a:rPr lang="en-US" sz="2800" b="1" dirty="0">
                <a:latin typeface="Comic Sans MS" pitchFamily="26" charset="0"/>
              </a:rPr>
              <a:t>BAFF antagonists </a:t>
            </a:r>
          </a:p>
          <a:p>
            <a:r>
              <a:rPr lang="en-US" sz="2800" b="1" dirty="0">
                <a:latin typeface="Comic Sans MS" pitchFamily="26" charset="0"/>
              </a:rPr>
              <a:t>Anti-CD40, CD40L (trials) </a:t>
            </a:r>
          </a:p>
          <a:p>
            <a:r>
              <a:rPr lang="en-US" sz="2800" b="1" dirty="0">
                <a:latin typeface="Comic Sans MS" pitchFamily="26" charset="0"/>
              </a:rPr>
              <a:t>Depletion of plasma cells: </a:t>
            </a:r>
            <a:r>
              <a:rPr lang="en-US" sz="2800" b="1" dirty="0" err="1">
                <a:latin typeface="Comic Sans MS" pitchFamily="26" charset="0"/>
              </a:rPr>
              <a:t>bortezomib</a:t>
            </a:r>
            <a:r>
              <a:rPr lang="en-US" sz="2800" b="1" dirty="0">
                <a:latin typeface="Comic Sans MS" pitchFamily="26" charset="0"/>
              </a:rPr>
              <a:t> (proteasome inhibitor)  </a:t>
            </a:r>
          </a:p>
          <a:p>
            <a:r>
              <a:rPr lang="en-US" sz="2800" b="1" dirty="0" err="1">
                <a:latin typeface="Comic Sans MS" pitchFamily="26" charset="0"/>
              </a:rPr>
              <a:t>Plasmapheresis</a:t>
            </a:r>
            <a:r>
              <a:rPr lang="en-US" sz="2800" b="1" dirty="0">
                <a:latin typeface="Comic Sans MS" pitchFamily="26" charset="0"/>
              </a:rPr>
              <a:t> (in severe cases of autoimmunity) </a:t>
            </a:r>
          </a:p>
          <a:p>
            <a:endParaRPr lang="en-US" sz="2800" b="1" dirty="0">
              <a:latin typeface="Comic Sans MS" pitchFamily="26" charset="0"/>
            </a:endParaRPr>
          </a:p>
          <a:p>
            <a:endParaRPr lang="en-US" sz="2800" b="1" dirty="0">
              <a:latin typeface="Comic Sans M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1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CF3-686F-9D4C-A5F1-F83F07777138}" type="slidenum">
              <a:rPr lang="en-US">
                <a:latin typeface="Comic Sans MS"/>
                <a:cs typeface="Comic Sans MS"/>
              </a:rPr>
              <a:pPr/>
              <a:t>3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Comic Sans MS" pitchFamily="26" charset="0"/>
              </a:rPr>
              <a:t>Antibodies are produced only by B lymphocytes.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latin typeface="Comic Sans MS" pitchFamily="26" charset="0"/>
              </a:rPr>
              <a:t>Humoral</a:t>
            </a:r>
            <a:r>
              <a:rPr lang="en-US" sz="2800" b="1" dirty="0">
                <a:latin typeface="Comic Sans MS" pitchFamily="26" charset="0"/>
              </a:rPr>
              <a:t> immune responses are initiated by binding of antigen to membrane bound antibody on B cells.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Comic Sans MS" pitchFamily="26" charset="0"/>
              </a:rPr>
              <a:t>Activated B cells secrete soluble antibodies of the same specificity as the membrane receptors.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Comic Sans MS" pitchFamily="26" charset="0"/>
              </a:rPr>
              <a:t>Antibody responses are specialized and enhanced by signals from helper T cells.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26" charset="0"/>
              </a:rPr>
              <a:t>Principles of 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26" charset="0"/>
              </a:rPr>
              <a:t>humoral</a:t>
            </a:r>
            <a:r>
              <a:rPr lang="en-US" sz="3200" b="1" dirty="0">
                <a:solidFill>
                  <a:srgbClr val="FF0000"/>
                </a:solidFill>
                <a:latin typeface="Comic Sans MS" pitchFamily="26" charset="0"/>
              </a:rPr>
              <a:t> immunity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937CE-4C6D-A145-96F0-E8777C39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65CDDD8-AFF1-5340-8062-0D17530FF0C6}"/>
              </a:ext>
            </a:extLst>
          </p:cNvPr>
          <p:cNvSpPr txBox="1">
            <a:spLocks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Symbol" pitchFamily="26" charset="2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fld id="{4B71D4B5-BC6B-3945-B69C-2FC0DB0570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9236E5-FBA7-B943-8ECC-520D88813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" y="167481"/>
            <a:ext cx="7653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26" charset="0"/>
              </a:rPr>
              <a:t>The 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26" charset="0"/>
              </a:rPr>
              <a:t>effector</a:t>
            </a:r>
            <a:r>
              <a:rPr lang="en-US" sz="3200" b="1" dirty="0">
                <a:solidFill>
                  <a:srgbClr val="FF0000"/>
                </a:solidFill>
                <a:latin typeface="Comic Sans MS" pitchFamily="26" charset="0"/>
              </a:rPr>
              <a:t> functions of antibodies </a:t>
            </a:r>
          </a:p>
        </p:txBody>
      </p:sp>
      <p:pic>
        <p:nvPicPr>
          <p:cNvPr id="5" name="Picture 4" descr="B cell fxns.tiff">
            <a:extLst>
              <a:ext uri="{FF2B5EF4-FFF2-40B4-BE49-F238E27FC236}">
                <a16:creationId xmlns:a16="http://schemas.microsoft.com/office/drawing/2014/main" id="{B2707AAF-E6DF-7044-BB0C-B683D1C78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79" y="823913"/>
            <a:ext cx="637504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1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2963ECA2-C790-DE42-AB94-81658212967C}" type="slidenum">
              <a:rPr lang="en-US">
                <a:latin typeface="Comic Sans MS"/>
                <a:cs typeface="Comic Sans MS"/>
              </a:rPr>
              <a:pPr/>
              <a:t>5</a:t>
            </a:fld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228600"/>
            <a:ext cx="79536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906"/>
                </a:solidFill>
                <a:latin typeface="Comic Sans MS" pitchFamily="26" charset="0"/>
              </a:rPr>
              <a:t>IgG</a:t>
            </a:r>
            <a:r>
              <a:rPr lang="en-US" sz="3200" b="1" dirty="0">
                <a:solidFill>
                  <a:srgbClr val="FF0906"/>
                </a:solidFill>
                <a:latin typeface="Comic Sans MS" pitchFamily="26" charset="0"/>
              </a:rPr>
              <a:t> recycling by “neonatal” </a:t>
            </a:r>
            <a:r>
              <a:rPr lang="en-US" sz="3200" b="1" dirty="0" err="1">
                <a:solidFill>
                  <a:srgbClr val="FF0906"/>
                </a:solidFill>
                <a:latin typeface="Comic Sans MS" pitchFamily="26" charset="0"/>
              </a:rPr>
              <a:t>FcR</a:t>
            </a:r>
            <a:r>
              <a:rPr lang="en-US" sz="3200" b="1" dirty="0">
                <a:solidFill>
                  <a:srgbClr val="FF0906"/>
                </a:solidFill>
                <a:latin typeface="Comic Sans MS" pitchFamily="26" charset="0"/>
              </a:rPr>
              <a:t> (</a:t>
            </a:r>
            <a:r>
              <a:rPr lang="en-US" sz="3200" b="1" dirty="0" err="1">
                <a:solidFill>
                  <a:srgbClr val="FF0906"/>
                </a:solidFill>
                <a:latin typeface="Comic Sans MS" pitchFamily="26" charset="0"/>
              </a:rPr>
              <a:t>FcRn</a:t>
            </a:r>
            <a:r>
              <a:rPr lang="en-US" sz="3200" b="1" dirty="0">
                <a:solidFill>
                  <a:srgbClr val="FF0906"/>
                </a:solidFill>
                <a:latin typeface="Comic Sans MS" pitchFamily="26" charset="0"/>
              </a:rPr>
              <a:t>)</a:t>
            </a:r>
          </a:p>
        </p:txBody>
      </p:sp>
      <p:pic>
        <p:nvPicPr>
          <p:cNvPr id="10" name="Picture 9" descr="Fc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6607"/>
            <a:ext cx="6116638" cy="59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463E5-F5EC-EC4B-AFA8-BD6309FB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8F5B58B-86FF-6F47-9135-FA5B64051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38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26" charset="0"/>
              </a:rPr>
              <a:t>B cell activation and antibody production </a:t>
            </a:r>
          </a:p>
        </p:txBody>
      </p:sp>
      <p:pic>
        <p:nvPicPr>
          <p:cNvPr id="5" name="Picture 4" descr="f007-001-9780323390828.png">
            <a:extLst>
              <a:ext uri="{FF2B5EF4-FFF2-40B4-BE49-F238E27FC236}">
                <a16:creationId xmlns:a16="http://schemas.microsoft.com/office/drawing/2014/main" id="{DE6594E5-A530-1A4C-96FB-7680CC5A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5" y="1143000"/>
            <a:ext cx="8775885" cy="51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7</a:t>
            </a:fld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947738" y="1492250"/>
            <a:ext cx="1041400" cy="10541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1443038" y="1428750"/>
            <a:ext cx="1587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79538" y="1365250"/>
            <a:ext cx="127000" cy="177800"/>
            <a:chOff x="1152" y="1176"/>
            <a:chExt cx="80" cy="112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1152" y="117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192" y="1200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1152" y="117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92" y="1176"/>
              <a:ext cx="40" cy="88"/>
              <a:chOff x="1192" y="1176"/>
              <a:chExt cx="40" cy="88"/>
            </a:xfrm>
          </p:grpSpPr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H="1">
                <a:off x="1200" y="117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1192" y="1208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H="1">
                <a:off x="1200" y="117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1200" y="124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1208" y="1248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1176338" y="1390650"/>
            <a:ext cx="127000" cy="177800"/>
            <a:chOff x="1024" y="1192"/>
            <a:chExt cx="80" cy="112"/>
          </a:xfrm>
        </p:grpSpPr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1024" y="119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064" y="1216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1024" y="119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1064" y="1192"/>
              <a:ext cx="40" cy="88"/>
              <a:chOff x="1064" y="1192"/>
              <a:chExt cx="40" cy="88"/>
            </a:xfrm>
          </p:grpSpPr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072" y="119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1064" y="1224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H="1">
                <a:off x="1072" y="119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072" y="126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080" y="1264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1557338" y="1403350"/>
            <a:ext cx="127000" cy="177800"/>
            <a:chOff x="1264" y="1200"/>
            <a:chExt cx="80" cy="112"/>
          </a:xfrm>
        </p:grpSpPr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1264" y="120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1304" y="1224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1264" y="120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1304" y="1200"/>
              <a:ext cx="40" cy="88"/>
              <a:chOff x="1304" y="1200"/>
              <a:chExt cx="40" cy="88"/>
            </a:xfrm>
          </p:grpSpPr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 flipH="1">
                <a:off x="1312" y="120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1304" y="1232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 flipH="1">
                <a:off x="1312" y="120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312" y="127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320" y="1272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1747838" y="1492250"/>
            <a:ext cx="127000" cy="177800"/>
            <a:chOff x="1384" y="1256"/>
            <a:chExt cx="80" cy="112"/>
          </a:xfrm>
        </p:grpSpPr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384" y="125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424" y="1280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1384" y="125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1424" y="1256"/>
              <a:ext cx="40" cy="88"/>
              <a:chOff x="1424" y="1256"/>
              <a:chExt cx="40" cy="88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H="1">
                <a:off x="1432" y="125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1424" y="1288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 flipH="1">
                <a:off x="1432" y="125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432" y="132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1440" y="1328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46" name="Group 62"/>
          <p:cNvGrpSpPr>
            <a:grpSpLocks/>
          </p:cNvGrpSpPr>
          <p:nvPr/>
        </p:nvGrpSpPr>
        <p:grpSpPr bwMode="auto">
          <a:xfrm>
            <a:off x="1087438" y="2406650"/>
            <a:ext cx="127000" cy="177800"/>
            <a:chOff x="968" y="1832"/>
            <a:chExt cx="80" cy="112"/>
          </a:xfrm>
        </p:grpSpPr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V="1">
              <a:off x="968" y="192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 flipV="1">
              <a:off x="1008" y="1864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 flipV="1">
              <a:off x="968" y="192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50" name="Group 59"/>
            <p:cNvGrpSpPr>
              <a:grpSpLocks/>
            </p:cNvGrpSpPr>
            <p:nvPr/>
          </p:nvGrpSpPr>
          <p:grpSpPr bwMode="auto">
            <a:xfrm>
              <a:off x="1008" y="1856"/>
              <a:ext cx="40" cy="88"/>
              <a:chOff x="1008" y="1856"/>
              <a:chExt cx="40" cy="88"/>
            </a:xfrm>
          </p:grpSpPr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flipH="1" flipV="1">
                <a:off x="1016" y="192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 flipV="1">
                <a:off x="1008" y="1856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Line 58"/>
              <p:cNvSpPr>
                <a:spLocks noChangeShapeType="1"/>
              </p:cNvSpPr>
              <p:nvPr/>
            </p:nvSpPr>
            <p:spPr bwMode="auto">
              <a:xfrm flipH="1" flipV="1">
                <a:off x="1016" y="192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1016" y="183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V="1">
              <a:off x="1024" y="1840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56" name="Group 72"/>
          <p:cNvGrpSpPr>
            <a:grpSpLocks/>
          </p:cNvGrpSpPr>
          <p:nvPr/>
        </p:nvGrpSpPr>
        <p:grpSpPr bwMode="auto">
          <a:xfrm>
            <a:off x="795338" y="1936750"/>
            <a:ext cx="177800" cy="127000"/>
            <a:chOff x="784" y="1536"/>
            <a:chExt cx="112" cy="80"/>
          </a:xfrm>
        </p:grpSpPr>
        <p:sp>
          <p:nvSpPr>
            <p:cNvPr id="57" name="Line 63"/>
            <p:cNvSpPr>
              <a:spLocks noChangeShapeType="1"/>
            </p:cNvSpPr>
            <p:nvPr/>
          </p:nvSpPr>
          <p:spPr bwMode="auto">
            <a:xfrm flipV="1">
              <a:off x="784" y="1584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808" y="1576"/>
              <a:ext cx="5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59" name="Line 65"/>
            <p:cNvSpPr>
              <a:spLocks noChangeShapeType="1"/>
            </p:cNvSpPr>
            <p:nvPr/>
          </p:nvSpPr>
          <p:spPr bwMode="auto">
            <a:xfrm flipV="1">
              <a:off x="784" y="1584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60" name="Group 69"/>
            <p:cNvGrpSpPr>
              <a:grpSpLocks/>
            </p:cNvGrpSpPr>
            <p:nvPr/>
          </p:nvGrpSpPr>
          <p:grpSpPr bwMode="auto">
            <a:xfrm>
              <a:off x="784" y="1536"/>
              <a:ext cx="88" cy="41"/>
              <a:chOff x="784" y="1536"/>
              <a:chExt cx="88" cy="41"/>
            </a:xfrm>
          </p:grpSpPr>
          <p:sp>
            <p:nvSpPr>
              <p:cNvPr id="63" name="Line 66"/>
              <p:cNvSpPr>
                <a:spLocks noChangeShapeType="1"/>
              </p:cNvSpPr>
              <p:nvPr/>
            </p:nvSpPr>
            <p:spPr bwMode="auto">
              <a:xfrm>
                <a:off x="784" y="1536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64" name="Line 67"/>
              <p:cNvSpPr>
                <a:spLocks noChangeShapeType="1"/>
              </p:cNvSpPr>
              <p:nvPr/>
            </p:nvSpPr>
            <p:spPr bwMode="auto">
              <a:xfrm>
                <a:off x="816" y="1576"/>
                <a:ext cx="5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65" name="Line 68"/>
              <p:cNvSpPr>
                <a:spLocks noChangeShapeType="1"/>
              </p:cNvSpPr>
              <p:nvPr/>
            </p:nvSpPr>
            <p:spPr bwMode="auto">
              <a:xfrm>
                <a:off x="784" y="1536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61" name="Line 70"/>
            <p:cNvSpPr>
              <a:spLocks noChangeShapeType="1"/>
            </p:cNvSpPr>
            <p:nvPr/>
          </p:nvSpPr>
          <p:spPr bwMode="auto">
            <a:xfrm>
              <a:off x="856" y="1568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>
              <a:off x="856" y="1560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66" name="Group 82"/>
          <p:cNvGrpSpPr>
            <a:grpSpLocks/>
          </p:cNvGrpSpPr>
          <p:nvPr/>
        </p:nvGrpSpPr>
        <p:grpSpPr bwMode="auto">
          <a:xfrm>
            <a:off x="1900238" y="2178050"/>
            <a:ext cx="177800" cy="127000"/>
            <a:chOff x="1480" y="1688"/>
            <a:chExt cx="112" cy="80"/>
          </a:xfrm>
        </p:grpSpPr>
        <p:sp>
          <p:nvSpPr>
            <p:cNvPr id="67" name="Line 73"/>
            <p:cNvSpPr>
              <a:spLocks noChangeShapeType="1"/>
            </p:cNvSpPr>
            <p:nvPr/>
          </p:nvSpPr>
          <p:spPr bwMode="auto">
            <a:xfrm flipH="1" flipV="1">
              <a:off x="1568" y="1736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 flipH="1">
              <a:off x="1512" y="1728"/>
              <a:ext cx="5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 flipH="1" flipV="1">
              <a:off x="1568" y="1736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70" name="Group 79"/>
            <p:cNvGrpSpPr>
              <a:grpSpLocks/>
            </p:cNvGrpSpPr>
            <p:nvPr/>
          </p:nvGrpSpPr>
          <p:grpSpPr bwMode="auto">
            <a:xfrm>
              <a:off x="1504" y="1688"/>
              <a:ext cx="88" cy="41"/>
              <a:chOff x="1504" y="1688"/>
              <a:chExt cx="88" cy="41"/>
            </a:xfrm>
          </p:grpSpPr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 flipH="1">
                <a:off x="1568" y="1688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74" name="Line 77"/>
              <p:cNvSpPr>
                <a:spLocks noChangeShapeType="1"/>
              </p:cNvSpPr>
              <p:nvPr/>
            </p:nvSpPr>
            <p:spPr bwMode="auto">
              <a:xfrm flipH="1">
                <a:off x="1504" y="1728"/>
                <a:ext cx="5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75" name="Line 78"/>
              <p:cNvSpPr>
                <a:spLocks noChangeShapeType="1"/>
              </p:cNvSpPr>
              <p:nvPr/>
            </p:nvSpPr>
            <p:spPr bwMode="auto">
              <a:xfrm flipH="1">
                <a:off x="1568" y="1688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71" name="Line 80"/>
            <p:cNvSpPr>
              <a:spLocks noChangeShapeType="1"/>
            </p:cNvSpPr>
            <p:nvPr/>
          </p:nvSpPr>
          <p:spPr bwMode="auto">
            <a:xfrm flipH="1">
              <a:off x="1480" y="1720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72" name="Line 81"/>
            <p:cNvSpPr>
              <a:spLocks noChangeShapeType="1"/>
            </p:cNvSpPr>
            <p:nvPr/>
          </p:nvSpPr>
          <p:spPr bwMode="auto">
            <a:xfrm flipH="1">
              <a:off x="1488" y="1712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76" name="Group 85"/>
          <p:cNvGrpSpPr>
            <a:grpSpLocks/>
          </p:cNvGrpSpPr>
          <p:nvPr/>
        </p:nvGrpSpPr>
        <p:grpSpPr bwMode="auto">
          <a:xfrm>
            <a:off x="1341438" y="1733550"/>
            <a:ext cx="228600" cy="495300"/>
            <a:chOff x="1128" y="1408"/>
            <a:chExt cx="144" cy="312"/>
          </a:xfrm>
        </p:grpSpPr>
        <p:sp>
          <p:nvSpPr>
            <p:cNvPr id="77" name="Line 83"/>
            <p:cNvSpPr>
              <a:spLocks noChangeShapeType="1"/>
            </p:cNvSpPr>
            <p:nvPr/>
          </p:nvSpPr>
          <p:spPr bwMode="auto">
            <a:xfrm>
              <a:off x="1192" y="1408"/>
              <a:ext cx="1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1128" y="1560"/>
              <a:ext cx="144" cy="160"/>
            </a:xfrm>
            <a:custGeom>
              <a:avLst/>
              <a:gdLst>
                <a:gd name="T0" fmla="*/ 72 w 144"/>
                <a:gd name="T1" fmla="*/ 0 h 160"/>
                <a:gd name="T2" fmla="*/ 0 w 144"/>
                <a:gd name="T3" fmla="*/ 0 h 160"/>
                <a:gd name="T4" fmla="*/ 72 w 144"/>
                <a:gd name="T5" fmla="*/ 160 h 160"/>
                <a:gd name="T6" fmla="*/ 144 w 144"/>
                <a:gd name="T7" fmla="*/ 0 h 160"/>
                <a:gd name="T8" fmla="*/ 72 w 14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60"/>
                <a:gd name="T17" fmla="*/ 144 w 14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60">
                  <a:moveTo>
                    <a:pt x="72" y="0"/>
                  </a:moveTo>
                  <a:lnTo>
                    <a:pt x="0" y="0"/>
                  </a:lnTo>
                  <a:lnTo>
                    <a:pt x="72" y="160"/>
                  </a:lnTo>
                  <a:lnTo>
                    <a:pt x="1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79" name="Oval 86"/>
          <p:cNvSpPr>
            <a:spLocks noChangeArrowheads="1"/>
          </p:cNvSpPr>
          <p:nvPr/>
        </p:nvSpPr>
        <p:spPr bwMode="auto">
          <a:xfrm>
            <a:off x="3505200" y="1555750"/>
            <a:ext cx="1041400" cy="10541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80" name="Group 96"/>
          <p:cNvGrpSpPr>
            <a:grpSpLocks/>
          </p:cNvGrpSpPr>
          <p:nvPr/>
        </p:nvGrpSpPr>
        <p:grpSpPr bwMode="auto">
          <a:xfrm>
            <a:off x="1277938" y="1352550"/>
            <a:ext cx="127000" cy="177800"/>
            <a:chOff x="1088" y="1168"/>
            <a:chExt cx="80" cy="112"/>
          </a:xfrm>
        </p:grpSpPr>
        <p:sp>
          <p:nvSpPr>
            <p:cNvPr id="81" name="Line 87"/>
            <p:cNvSpPr>
              <a:spLocks noChangeShapeType="1"/>
            </p:cNvSpPr>
            <p:nvPr/>
          </p:nvSpPr>
          <p:spPr bwMode="auto">
            <a:xfrm>
              <a:off x="1088" y="1168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82" name="Line 88"/>
            <p:cNvSpPr>
              <a:spLocks noChangeShapeType="1"/>
            </p:cNvSpPr>
            <p:nvPr/>
          </p:nvSpPr>
          <p:spPr bwMode="auto">
            <a:xfrm>
              <a:off x="1128" y="1192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83" name="Line 89"/>
            <p:cNvSpPr>
              <a:spLocks noChangeShapeType="1"/>
            </p:cNvSpPr>
            <p:nvPr/>
          </p:nvSpPr>
          <p:spPr bwMode="auto">
            <a:xfrm>
              <a:off x="1088" y="1168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84" name="Group 93"/>
            <p:cNvGrpSpPr>
              <a:grpSpLocks/>
            </p:cNvGrpSpPr>
            <p:nvPr/>
          </p:nvGrpSpPr>
          <p:grpSpPr bwMode="auto">
            <a:xfrm>
              <a:off x="1128" y="1168"/>
              <a:ext cx="40" cy="88"/>
              <a:chOff x="1128" y="1168"/>
              <a:chExt cx="40" cy="88"/>
            </a:xfrm>
          </p:grpSpPr>
          <p:sp>
            <p:nvSpPr>
              <p:cNvPr id="87" name="Line 90"/>
              <p:cNvSpPr>
                <a:spLocks noChangeShapeType="1"/>
              </p:cNvSpPr>
              <p:nvPr/>
            </p:nvSpPr>
            <p:spPr bwMode="auto">
              <a:xfrm flipH="1">
                <a:off x="1136" y="1168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88" name="Line 91"/>
              <p:cNvSpPr>
                <a:spLocks noChangeShapeType="1"/>
              </p:cNvSpPr>
              <p:nvPr/>
            </p:nvSpPr>
            <p:spPr bwMode="auto">
              <a:xfrm>
                <a:off x="1128" y="1200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89" name="Line 92"/>
              <p:cNvSpPr>
                <a:spLocks noChangeShapeType="1"/>
              </p:cNvSpPr>
              <p:nvPr/>
            </p:nvSpPr>
            <p:spPr bwMode="auto">
              <a:xfrm flipH="1">
                <a:off x="1136" y="1168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85" name="Line 94"/>
            <p:cNvSpPr>
              <a:spLocks noChangeShapeType="1"/>
            </p:cNvSpPr>
            <p:nvPr/>
          </p:nvSpPr>
          <p:spPr bwMode="auto">
            <a:xfrm>
              <a:off x="1136" y="124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86" name="Line 95"/>
            <p:cNvSpPr>
              <a:spLocks noChangeShapeType="1"/>
            </p:cNvSpPr>
            <p:nvPr/>
          </p:nvSpPr>
          <p:spPr bwMode="auto">
            <a:xfrm>
              <a:off x="1144" y="1240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90" name="Group 106"/>
          <p:cNvGrpSpPr>
            <a:grpSpLocks/>
          </p:cNvGrpSpPr>
          <p:nvPr/>
        </p:nvGrpSpPr>
        <p:grpSpPr bwMode="auto">
          <a:xfrm>
            <a:off x="1468438" y="1365250"/>
            <a:ext cx="127000" cy="177800"/>
            <a:chOff x="1208" y="1176"/>
            <a:chExt cx="80" cy="112"/>
          </a:xfrm>
        </p:grpSpPr>
        <p:sp>
          <p:nvSpPr>
            <p:cNvPr id="91" name="Line 97"/>
            <p:cNvSpPr>
              <a:spLocks noChangeShapeType="1"/>
            </p:cNvSpPr>
            <p:nvPr/>
          </p:nvSpPr>
          <p:spPr bwMode="auto">
            <a:xfrm>
              <a:off x="1208" y="117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92" name="Line 98"/>
            <p:cNvSpPr>
              <a:spLocks noChangeShapeType="1"/>
            </p:cNvSpPr>
            <p:nvPr/>
          </p:nvSpPr>
          <p:spPr bwMode="auto">
            <a:xfrm>
              <a:off x="1248" y="1200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auto">
            <a:xfrm>
              <a:off x="1208" y="117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94" name="Group 103"/>
            <p:cNvGrpSpPr>
              <a:grpSpLocks/>
            </p:cNvGrpSpPr>
            <p:nvPr/>
          </p:nvGrpSpPr>
          <p:grpSpPr bwMode="auto">
            <a:xfrm>
              <a:off x="1248" y="1176"/>
              <a:ext cx="40" cy="88"/>
              <a:chOff x="1248" y="1176"/>
              <a:chExt cx="40" cy="88"/>
            </a:xfrm>
          </p:grpSpPr>
          <p:sp>
            <p:nvSpPr>
              <p:cNvPr id="97" name="Line 100"/>
              <p:cNvSpPr>
                <a:spLocks noChangeShapeType="1"/>
              </p:cNvSpPr>
              <p:nvPr/>
            </p:nvSpPr>
            <p:spPr bwMode="auto">
              <a:xfrm flipH="1">
                <a:off x="1256" y="117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98" name="Line 101"/>
              <p:cNvSpPr>
                <a:spLocks noChangeShapeType="1"/>
              </p:cNvSpPr>
              <p:nvPr/>
            </p:nvSpPr>
            <p:spPr bwMode="auto">
              <a:xfrm>
                <a:off x="1248" y="1208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99" name="Line 102"/>
              <p:cNvSpPr>
                <a:spLocks noChangeShapeType="1"/>
              </p:cNvSpPr>
              <p:nvPr/>
            </p:nvSpPr>
            <p:spPr bwMode="auto">
              <a:xfrm flipH="1">
                <a:off x="1256" y="117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95" name="Line 104"/>
            <p:cNvSpPr>
              <a:spLocks noChangeShapeType="1"/>
            </p:cNvSpPr>
            <p:nvPr/>
          </p:nvSpPr>
          <p:spPr bwMode="auto">
            <a:xfrm>
              <a:off x="1256" y="124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96" name="Line 105"/>
            <p:cNvSpPr>
              <a:spLocks noChangeShapeType="1"/>
            </p:cNvSpPr>
            <p:nvPr/>
          </p:nvSpPr>
          <p:spPr bwMode="auto">
            <a:xfrm>
              <a:off x="1264" y="1248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00" name="Group 116"/>
          <p:cNvGrpSpPr>
            <a:grpSpLocks/>
          </p:cNvGrpSpPr>
          <p:nvPr/>
        </p:nvGrpSpPr>
        <p:grpSpPr bwMode="auto">
          <a:xfrm>
            <a:off x="1658938" y="1441450"/>
            <a:ext cx="127000" cy="177800"/>
            <a:chOff x="1328" y="1224"/>
            <a:chExt cx="80" cy="112"/>
          </a:xfrm>
        </p:grpSpPr>
        <p:sp>
          <p:nvSpPr>
            <p:cNvPr id="101" name="Line 107"/>
            <p:cNvSpPr>
              <a:spLocks noChangeShapeType="1"/>
            </p:cNvSpPr>
            <p:nvPr/>
          </p:nvSpPr>
          <p:spPr bwMode="auto">
            <a:xfrm>
              <a:off x="1328" y="122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02" name="Line 108"/>
            <p:cNvSpPr>
              <a:spLocks noChangeShapeType="1"/>
            </p:cNvSpPr>
            <p:nvPr/>
          </p:nvSpPr>
          <p:spPr bwMode="auto">
            <a:xfrm>
              <a:off x="1368" y="1248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03" name="Line 109"/>
            <p:cNvSpPr>
              <a:spLocks noChangeShapeType="1"/>
            </p:cNvSpPr>
            <p:nvPr/>
          </p:nvSpPr>
          <p:spPr bwMode="auto">
            <a:xfrm>
              <a:off x="1328" y="122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04" name="Group 113"/>
            <p:cNvGrpSpPr>
              <a:grpSpLocks/>
            </p:cNvGrpSpPr>
            <p:nvPr/>
          </p:nvGrpSpPr>
          <p:grpSpPr bwMode="auto">
            <a:xfrm>
              <a:off x="1368" y="1224"/>
              <a:ext cx="40" cy="88"/>
              <a:chOff x="1368" y="1224"/>
              <a:chExt cx="40" cy="88"/>
            </a:xfrm>
          </p:grpSpPr>
          <p:sp>
            <p:nvSpPr>
              <p:cNvPr id="107" name="Line 110"/>
              <p:cNvSpPr>
                <a:spLocks noChangeShapeType="1"/>
              </p:cNvSpPr>
              <p:nvPr/>
            </p:nvSpPr>
            <p:spPr bwMode="auto">
              <a:xfrm flipH="1">
                <a:off x="1376" y="122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08" name="Line 111"/>
              <p:cNvSpPr>
                <a:spLocks noChangeShapeType="1"/>
              </p:cNvSpPr>
              <p:nvPr/>
            </p:nvSpPr>
            <p:spPr bwMode="auto">
              <a:xfrm>
                <a:off x="1368" y="1256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09" name="Line 112"/>
              <p:cNvSpPr>
                <a:spLocks noChangeShapeType="1"/>
              </p:cNvSpPr>
              <p:nvPr/>
            </p:nvSpPr>
            <p:spPr bwMode="auto">
              <a:xfrm flipH="1">
                <a:off x="1376" y="122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>
              <a:off x="1376" y="129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06" name="Line 115"/>
            <p:cNvSpPr>
              <a:spLocks noChangeShapeType="1"/>
            </p:cNvSpPr>
            <p:nvPr/>
          </p:nvSpPr>
          <p:spPr bwMode="auto">
            <a:xfrm>
              <a:off x="1384" y="1296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10" name="Group 126"/>
          <p:cNvGrpSpPr>
            <a:grpSpLocks/>
          </p:cNvGrpSpPr>
          <p:nvPr/>
        </p:nvGrpSpPr>
        <p:grpSpPr bwMode="auto">
          <a:xfrm>
            <a:off x="3848100" y="1428750"/>
            <a:ext cx="127000" cy="177800"/>
            <a:chOff x="2472" y="1264"/>
            <a:chExt cx="80" cy="112"/>
          </a:xfrm>
        </p:grpSpPr>
        <p:sp>
          <p:nvSpPr>
            <p:cNvPr id="111" name="Line 117"/>
            <p:cNvSpPr>
              <a:spLocks noChangeShapeType="1"/>
            </p:cNvSpPr>
            <p:nvPr/>
          </p:nvSpPr>
          <p:spPr bwMode="auto">
            <a:xfrm>
              <a:off x="2472" y="126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12" name="Line 118"/>
            <p:cNvSpPr>
              <a:spLocks noChangeShapeType="1"/>
            </p:cNvSpPr>
            <p:nvPr/>
          </p:nvSpPr>
          <p:spPr bwMode="auto">
            <a:xfrm>
              <a:off x="2512" y="1288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13" name="Line 119"/>
            <p:cNvSpPr>
              <a:spLocks noChangeShapeType="1"/>
            </p:cNvSpPr>
            <p:nvPr/>
          </p:nvSpPr>
          <p:spPr bwMode="auto">
            <a:xfrm>
              <a:off x="2472" y="126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14" name="Group 123"/>
            <p:cNvGrpSpPr>
              <a:grpSpLocks/>
            </p:cNvGrpSpPr>
            <p:nvPr/>
          </p:nvGrpSpPr>
          <p:grpSpPr bwMode="auto">
            <a:xfrm>
              <a:off x="2512" y="1264"/>
              <a:ext cx="40" cy="88"/>
              <a:chOff x="2512" y="1264"/>
              <a:chExt cx="40" cy="88"/>
            </a:xfrm>
          </p:grpSpPr>
          <p:sp>
            <p:nvSpPr>
              <p:cNvPr id="117" name="Line 120"/>
              <p:cNvSpPr>
                <a:spLocks noChangeShapeType="1"/>
              </p:cNvSpPr>
              <p:nvPr/>
            </p:nvSpPr>
            <p:spPr bwMode="auto">
              <a:xfrm flipH="1">
                <a:off x="2520" y="126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18" name="Line 121"/>
              <p:cNvSpPr>
                <a:spLocks noChangeShapeType="1"/>
              </p:cNvSpPr>
              <p:nvPr/>
            </p:nvSpPr>
            <p:spPr bwMode="auto">
              <a:xfrm>
                <a:off x="2512" y="1296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19" name="Line 122"/>
              <p:cNvSpPr>
                <a:spLocks noChangeShapeType="1"/>
              </p:cNvSpPr>
              <p:nvPr/>
            </p:nvSpPr>
            <p:spPr bwMode="auto">
              <a:xfrm flipH="1">
                <a:off x="2520" y="126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520" y="133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528" y="1336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20" name="Group 136"/>
          <p:cNvGrpSpPr>
            <a:grpSpLocks/>
          </p:cNvGrpSpPr>
          <p:nvPr/>
        </p:nvGrpSpPr>
        <p:grpSpPr bwMode="auto">
          <a:xfrm>
            <a:off x="4013200" y="1428750"/>
            <a:ext cx="127000" cy="177800"/>
            <a:chOff x="2576" y="1264"/>
            <a:chExt cx="80" cy="112"/>
          </a:xfrm>
        </p:grpSpPr>
        <p:sp>
          <p:nvSpPr>
            <p:cNvPr id="121" name="Line 127"/>
            <p:cNvSpPr>
              <a:spLocks noChangeShapeType="1"/>
            </p:cNvSpPr>
            <p:nvPr/>
          </p:nvSpPr>
          <p:spPr bwMode="auto">
            <a:xfrm>
              <a:off x="2576" y="126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22" name="Line 128"/>
            <p:cNvSpPr>
              <a:spLocks noChangeShapeType="1"/>
            </p:cNvSpPr>
            <p:nvPr/>
          </p:nvSpPr>
          <p:spPr bwMode="auto">
            <a:xfrm>
              <a:off x="2616" y="1288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23" name="Line 129"/>
            <p:cNvSpPr>
              <a:spLocks noChangeShapeType="1"/>
            </p:cNvSpPr>
            <p:nvPr/>
          </p:nvSpPr>
          <p:spPr bwMode="auto">
            <a:xfrm>
              <a:off x="2576" y="126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24" name="Group 133"/>
            <p:cNvGrpSpPr>
              <a:grpSpLocks/>
            </p:cNvGrpSpPr>
            <p:nvPr/>
          </p:nvGrpSpPr>
          <p:grpSpPr bwMode="auto">
            <a:xfrm>
              <a:off x="2616" y="1264"/>
              <a:ext cx="40" cy="88"/>
              <a:chOff x="2616" y="1264"/>
              <a:chExt cx="40" cy="88"/>
            </a:xfrm>
          </p:grpSpPr>
          <p:sp>
            <p:nvSpPr>
              <p:cNvPr id="127" name="Line 130"/>
              <p:cNvSpPr>
                <a:spLocks noChangeShapeType="1"/>
              </p:cNvSpPr>
              <p:nvPr/>
            </p:nvSpPr>
            <p:spPr bwMode="auto">
              <a:xfrm flipH="1">
                <a:off x="2624" y="126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28" name="Line 131"/>
              <p:cNvSpPr>
                <a:spLocks noChangeShapeType="1"/>
              </p:cNvSpPr>
              <p:nvPr/>
            </p:nvSpPr>
            <p:spPr bwMode="auto">
              <a:xfrm>
                <a:off x="2616" y="1296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29" name="Line 132"/>
              <p:cNvSpPr>
                <a:spLocks noChangeShapeType="1"/>
              </p:cNvSpPr>
              <p:nvPr/>
            </p:nvSpPr>
            <p:spPr bwMode="auto">
              <a:xfrm flipH="1">
                <a:off x="2624" y="126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25" name="Line 134"/>
            <p:cNvSpPr>
              <a:spLocks noChangeShapeType="1"/>
            </p:cNvSpPr>
            <p:nvPr/>
          </p:nvSpPr>
          <p:spPr bwMode="auto">
            <a:xfrm>
              <a:off x="2624" y="133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26" name="Line 135"/>
            <p:cNvSpPr>
              <a:spLocks noChangeShapeType="1"/>
            </p:cNvSpPr>
            <p:nvPr/>
          </p:nvSpPr>
          <p:spPr bwMode="auto">
            <a:xfrm>
              <a:off x="2632" y="1336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30" name="Group 144"/>
          <p:cNvGrpSpPr>
            <a:grpSpLocks/>
          </p:cNvGrpSpPr>
          <p:nvPr/>
        </p:nvGrpSpPr>
        <p:grpSpPr bwMode="auto">
          <a:xfrm>
            <a:off x="4419600" y="1733550"/>
            <a:ext cx="190500" cy="114300"/>
            <a:chOff x="2832" y="1456"/>
            <a:chExt cx="120" cy="72"/>
          </a:xfrm>
        </p:grpSpPr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2856" y="1504"/>
              <a:ext cx="96" cy="24"/>
            </a:xfrm>
            <a:custGeom>
              <a:avLst/>
              <a:gdLst>
                <a:gd name="T0" fmla="*/ 96 w 96"/>
                <a:gd name="T1" fmla="*/ 24 h 24"/>
                <a:gd name="T2" fmla="*/ 56 w 96"/>
                <a:gd name="T3" fmla="*/ 0 h 24"/>
                <a:gd name="T4" fmla="*/ 0 w 96"/>
                <a:gd name="T5" fmla="*/ 24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96" y="24"/>
                  </a:moveTo>
                  <a:lnTo>
                    <a:pt x="56" y="0"/>
                  </a:lnTo>
                  <a:lnTo>
                    <a:pt x="0" y="2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32" name="Line 138"/>
            <p:cNvSpPr>
              <a:spLocks noChangeShapeType="1"/>
            </p:cNvSpPr>
            <p:nvPr/>
          </p:nvSpPr>
          <p:spPr bwMode="auto">
            <a:xfrm flipH="1" flipV="1">
              <a:off x="2920" y="1512"/>
              <a:ext cx="32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33" name="Group 141"/>
            <p:cNvGrpSpPr>
              <a:grpSpLocks/>
            </p:cNvGrpSpPr>
            <p:nvPr/>
          </p:nvGrpSpPr>
          <p:grpSpPr bwMode="auto">
            <a:xfrm>
              <a:off x="2856" y="1456"/>
              <a:ext cx="72" cy="64"/>
              <a:chOff x="2856" y="1456"/>
              <a:chExt cx="72" cy="64"/>
            </a:xfrm>
          </p:grpSpPr>
          <p:sp>
            <p:nvSpPr>
              <p:cNvPr id="136" name="Freeform 139"/>
              <p:cNvSpPr>
                <a:spLocks/>
              </p:cNvSpPr>
              <p:nvPr/>
            </p:nvSpPr>
            <p:spPr bwMode="auto">
              <a:xfrm>
                <a:off x="2856" y="1456"/>
                <a:ext cx="72" cy="64"/>
              </a:xfrm>
              <a:custGeom>
                <a:avLst/>
                <a:gdLst>
                  <a:gd name="T0" fmla="*/ 72 w 72"/>
                  <a:gd name="T1" fmla="*/ 0 h 64"/>
                  <a:gd name="T2" fmla="*/ 56 w 72"/>
                  <a:gd name="T3" fmla="*/ 40 h 64"/>
                  <a:gd name="T4" fmla="*/ 0 w 72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4"/>
                  <a:gd name="T11" fmla="*/ 72 w 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4">
                    <a:moveTo>
                      <a:pt x="72" y="0"/>
                    </a:moveTo>
                    <a:lnTo>
                      <a:pt x="56" y="40"/>
                    </a:lnTo>
                    <a:lnTo>
                      <a:pt x="0" y="64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37" name="Line 140"/>
              <p:cNvSpPr>
                <a:spLocks noChangeShapeType="1"/>
              </p:cNvSpPr>
              <p:nvPr/>
            </p:nvSpPr>
            <p:spPr bwMode="auto">
              <a:xfrm flipH="1">
                <a:off x="2904" y="1456"/>
                <a:ext cx="1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34" name="Line 142"/>
            <p:cNvSpPr>
              <a:spLocks noChangeShapeType="1"/>
            </p:cNvSpPr>
            <p:nvPr/>
          </p:nvSpPr>
          <p:spPr bwMode="auto">
            <a:xfrm flipH="1">
              <a:off x="2832" y="1512"/>
              <a:ext cx="40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35" name="Line 143"/>
            <p:cNvSpPr>
              <a:spLocks noChangeShapeType="1"/>
            </p:cNvSpPr>
            <p:nvPr/>
          </p:nvSpPr>
          <p:spPr bwMode="auto">
            <a:xfrm flipH="1">
              <a:off x="2840" y="1504"/>
              <a:ext cx="24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38" name="Group 152"/>
          <p:cNvGrpSpPr>
            <a:grpSpLocks/>
          </p:cNvGrpSpPr>
          <p:nvPr/>
        </p:nvGrpSpPr>
        <p:grpSpPr bwMode="auto">
          <a:xfrm>
            <a:off x="4381500" y="2368550"/>
            <a:ext cx="165100" cy="165100"/>
            <a:chOff x="2808" y="1856"/>
            <a:chExt cx="104" cy="104"/>
          </a:xfrm>
        </p:grpSpPr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2824" y="1888"/>
              <a:ext cx="56" cy="64"/>
            </a:xfrm>
            <a:custGeom>
              <a:avLst/>
              <a:gdLst>
                <a:gd name="T0" fmla="*/ 56 w 56"/>
                <a:gd name="T1" fmla="*/ 64 h 64"/>
                <a:gd name="T2" fmla="*/ 48 w 56"/>
                <a:gd name="T3" fmla="*/ 24 h 64"/>
                <a:gd name="T4" fmla="*/ 0 w 56"/>
                <a:gd name="T5" fmla="*/ 0 h 64"/>
                <a:gd name="T6" fmla="*/ 0 60000 65536"/>
                <a:gd name="T7" fmla="*/ 0 60000 65536"/>
                <a:gd name="T8" fmla="*/ 0 60000 65536"/>
                <a:gd name="T9" fmla="*/ 0 w 56"/>
                <a:gd name="T10" fmla="*/ 0 h 64"/>
                <a:gd name="T11" fmla="*/ 56 w 5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4">
                  <a:moveTo>
                    <a:pt x="56" y="64"/>
                  </a:moveTo>
                  <a:lnTo>
                    <a:pt x="48" y="2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0" name="Line 146"/>
            <p:cNvSpPr>
              <a:spLocks noChangeShapeType="1"/>
            </p:cNvSpPr>
            <p:nvPr/>
          </p:nvSpPr>
          <p:spPr bwMode="auto">
            <a:xfrm flipH="1" flipV="1">
              <a:off x="2864" y="1920"/>
              <a:ext cx="8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41" name="Group 149"/>
            <p:cNvGrpSpPr>
              <a:grpSpLocks/>
            </p:cNvGrpSpPr>
            <p:nvPr/>
          </p:nvGrpSpPr>
          <p:grpSpPr bwMode="auto">
            <a:xfrm>
              <a:off x="2824" y="1880"/>
              <a:ext cx="88" cy="24"/>
              <a:chOff x="2824" y="1880"/>
              <a:chExt cx="88" cy="24"/>
            </a:xfrm>
          </p:grpSpPr>
          <p:sp>
            <p:nvSpPr>
              <p:cNvPr id="144" name="Freeform 147"/>
              <p:cNvSpPr>
                <a:spLocks/>
              </p:cNvSpPr>
              <p:nvPr/>
            </p:nvSpPr>
            <p:spPr bwMode="auto">
              <a:xfrm>
                <a:off x="2824" y="1880"/>
                <a:ext cx="88" cy="24"/>
              </a:xfrm>
              <a:custGeom>
                <a:avLst/>
                <a:gdLst>
                  <a:gd name="T0" fmla="*/ 88 w 88"/>
                  <a:gd name="T1" fmla="*/ 8 h 24"/>
                  <a:gd name="T2" fmla="*/ 48 w 88"/>
                  <a:gd name="T3" fmla="*/ 24 h 24"/>
                  <a:gd name="T4" fmla="*/ 0 w 8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24"/>
                  <a:gd name="T11" fmla="*/ 88 w 8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24">
                    <a:moveTo>
                      <a:pt x="88" y="8"/>
                    </a:moveTo>
                    <a:lnTo>
                      <a:pt x="48" y="24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45" name="Line 148"/>
              <p:cNvSpPr>
                <a:spLocks noChangeShapeType="1"/>
              </p:cNvSpPr>
              <p:nvPr/>
            </p:nvSpPr>
            <p:spPr bwMode="auto">
              <a:xfrm flipH="1">
                <a:off x="2880" y="1888"/>
                <a:ext cx="32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 flipH="1" flipV="1">
              <a:off x="2808" y="1864"/>
              <a:ext cx="32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3" name="Line 151"/>
            <p:cNvSpPr>
              <a:spLocks noChangeShapeType="1"/>
            </p:cNvSpPr>
            <p:nvPr/>
          </p:nvSpPr>
          <p:spPr bwMode="auto">
            <a:xfrm flipH="1" flipV="1">
              <a:off x="2816" y="1856"/>
              <a:ext cx="24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46" name="Group 162"/>
          <p:cNvGrpSpPr>
            <a:grpSpLocks/>
          </p:cNvGrpSpPr>
          <p:nvPr/>
        </p:nvGrpSpPr>
        <p:grpSpPr bwMode="auto">
          <a:xfrm>
            <a:off x="3810000" y="2546350"/>
            <a:ext cx="127000" cy="177800"/>
            <a:chOff x="2448" y="1968"/>
            <a:chExt cx="80" cy="112"/>
          </a:xfrm>
        </p:grpSpPr>
        <p:sp>
          <p:nvSpPr>
            <p:cNvPr id="147" name="Line 153"/>
            <p:cNvSpPr>
              <a:spLocks noChangeShapeType="1"/>
            </p:cNvSpPr>
            <p:nvPr/>
          </p:nvSpPr>
          <p:spPr bwMode="auto">
            <a:xfrm flipV="1">
              <a:off x="2448" y="205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8" name="Line 154"/>
            <p:cNvSpPr>
              <a:spLocks noChangeShapeType="1"/>
            </p:cNvSpPr>
            <p:nvPr/>
          </p:nvSpPr>
          <p:spPr bwMode="auto">
            <a:xfrm flipV="1">
              <a:off x="2488" y="2000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49" name="Line 155"/>
            <p:cNvSpPr>
              <a:spLocks noChangeShapeType="1"/>
            </p:cNvSpPr>
            <p:nvPr/>
          </p:nvSpPr>
          <p:spPr bwMode="auto">
            <a:xfrm flipV="1">
              <a:off x="2448" y="2056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50" name="Group 159"/>
            <p:cNvGrpSpPr>
              <a:grpSpLocks/>
            </p:cNvGrpSpPr>
            <p:nvPr/>
          </p:nvGrpSpPr>
          <p:grpSpPr bwMode="auto">
            <a:xfrm>
              <a:off x="2488" y="1992"/>
              <a:ext cx="40" cy="88"/>
              <a:chOff x="2488" y="1992"/>
              <a:chExt cx="40" cy="88"/>
            </a:xfrm>
          </p:grpSpPr>
          <p:sp>
            <p:nvSpPr>
              <p:cNvPr id="153" name="Line 156"/>
              <p:cNvSpPr>
                <a:spLocks noChangeShapeType="1"/>
              </p:cNvSpPr>
              <p:nvPr/>
            </p:nvSpPr>
            <p:spPr bwMode="auto">
              <a:xfrm flipH="1" flipV="1">
                <a:off x="2496" y="205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54" name="Line 157"/>
              <p:cNvSpPr>
                <a:spLocks noChangeShapeType="1"/>
              </p:cNvSpPr>
              <p:nvPr/>
            </p:nvSpPr>
            <p:spPr bwMode="auto">
              <a:xfrm flipV="1">
                <a:off x="2488" y="1992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55" name="Line 158"/>
              <p:cNvSpPr>
                <a:spLocks noChangeShapeType="1"/>
              </p:cNvSpPr>
              <p:nvPr/>
            </p:nvSpPr>
            <p:spPr bwMode="auto">
              <a:xfrm flipH="1" flipV="1">
                <a:off x="2496" y="205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51" name="Line 160"/>
            <p:cNvSpPr>
              <a:spLocks noChangeShapeType="1"/>
            </p:cNvSpPr>
            <p:nvPr/>
          </p:nvSpPr>
          <p:spPr bwMode="auto">
            <a:xfrm flipV="1">
              <a:off x="2496" y="196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2" name="Line 161"/>
            <p:cNvSpPr>
              <a:spLocks noChangeShapeType="1"/>
            </p:cNvSpPr>
            <p:nvPr/>
          </p:nvSpPr>
          <p:spPr bwMode="auto">
            <a:xfrm flipV="1">
              <a:off x="2504" y="1976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56" name="Group 172"/>
          <p:cNvGrpSpPr>
            <a:grpSpLocks/>
          </p:cNvGrpSpPr>
          <p:nvPr/>
        </p:nvGrpSpPr>
        <p:grpSpPr bwMode="auto">
          <a:xfrm>
            <a:off x="3378200" y="2114550"/>
            <a:ext cx="177800" cy="127000"/>
            <a:chOff x="2176" y="1696"/>
            <a:chExt cx="112" cy="80"/>
          </a:xfrm>
        </p:grpSpPr>
        <p:sp>
          <p:nvSpPr>
            <p:cNvPr id="157" name="Line 163"/>
            <p:cNvSpPr>
              <a:spLocks noChangeShapeType="1"/>
            </p:cNvSpPr>
            <p:nvPr/>
          </p:nvSpPr>
          <p:spPr bwMode="auto">
            <a:xfrm flipV="1">
              <a:off x="2176" y="1744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8" name="Line 164"/>
            <p:cNvSpPr>
              <a:spLocks noChangeShapeType="1"/>
            </p:cNvSpPr>
            <p:nvPr/>
          </p:nvSpPr>
          <p:spPr bwMode="auto">
            <a:xfrm>
              <a:off x="2200" y="1736"/>
              <a:ext cx="5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59" name="Line 165"/>
            <p:cNvSpPr>
              <a:spLocks noChangeShapeType="1"/>
            </p:cNvSpPr>
            <p:nvPr/>
          </p:nvSpPr>
          <p:spPr bwMode="auto">
            <a:xfrm flipV="1">
              <a:off x="2176" y="1744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60" name="Group 169"/>
            <p:cNvGrpSpPr>
              <a:grpSpLocks/>
            </p:cNvGrpSpPr>
            <p:nvPr/>
          </p:nvGrpSpPr>
          <p:grpSpPr bwMode="auto">
            <a:xfrm>
              <a:off x="2176" y="1696"/>
              <a:ext cx="88" cy="41"/>
              <a:chOff x="2176" y="1696"/>
              <a:chExt cx="88" cy="41"/>
            </a:xfrm>
          </p:grpSpPr>
          <p:sp>
            <p:nvSpPr>
              <p:cNvPr id="163" name="Line 166"/>
              <p:cNvSpPr>
                <a:spLocks noChangeShapeType="1"/>
              </p:cNvSpPr>
              <p:nvPr/>
            </p:nvSpPr>
            <p:spPr bwMode="auto">
              <a:xfrm>
                <a:off x="2176" y="1696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64" name="Line 167"/>
              <p:cNvSpPr>
                <a:spLocks noChangeShapeType="1"/>
              </p:cNvSpPr>
              <p:nvPr/>
            </p:nvSpPr>
            <p:spPr bwMode="auto">
              <a:xfrm>
                <a:off x="2208" y="1736"/>
                <a:ext cx="5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65" name="Line 168"/>
              <p:cNvSpPr>
                <a:spLocks noChangeShapeType="1"/>
              </p:cNvSpPr>
              <p:nvPr/>
            </p:nvSpPr>
            <p:spPr bwMode="auto">
              <a:xfrm>
                <a:off x="2176" y="1696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>
              <a:off x="2248" y="1728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>
              <a:off x="2248" y="1720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66" name="Group 182"/>
          <p:cNvGrpSpPr>
            <a:grpSpLocks/>
          </p:cNvGrpSpPr>
          <p:nvPr/>
        </p:nvGrpSpPr>
        <p:grpSpPr bwMode="auto">
          <a:xfrm>
            <a:off x="3416300" y="1670050"/>
            <a:ext cx="190500" cy="139700"/>
            <a:chOff x="2200" y="1416"/>
            <a:chExt cx="120" cy="88"/>
          </a:xfrm>
        </p:grpSpPr>
        <p:sp>
          <p:nvSpPr>
            <p:cNvPr id="167" name="Line 173"/>
            <p:cNvSpPr>
              <a:spLocks noChangeShapeType="1"/>
            </p:cNvSpPr>
            <p:nvPr/>
          </p:nvSpPr>
          <p:spPr bwMode="auto">
            <a:xfrm flipV="1">
              <a:off x="2200" y="1472"/>
              <a:ext cx="40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8" name="Line 174"/>
            <p:cNvSpPr>
              <a:spLocks noChangeShapeType="1"/>
            </p:cNvSpPr>
            <p:nvPr/>
          </p:nvSpPr>
          <p:spPr bwMode="auto">
            <a:xfrm>
              <a:off x="2240" y="1464"/>
              <a:ext cx="48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69" name="Line 175"/>
            <p:cNvSpPr>
              <a:spLocks noChangeShapeType="1"/>
            </p:cNvSpPr>
            <p:nvPr/>
          </p:nvSpPr>
          <p:spPr bwMode="auto">
            <a:xfrm flipV="1">
              <a:off x="2200" y="1472"/>
              <a:ext cx="40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70" name="Group 179"/>
            <p:cNvGrpSpPr>
              <a:grpSpLocks/>
            </p:cNvGrpSpPr>
            <p:nvPr/>
          </p:nvGrpSpPr>
          <p:grpSpPr bwMode="auto">
            <a:xfrm>
              <a:off x="2248" y="1416"/>
              <a:ext cx="48" cy="80"/>
              <a:chOff x="2248" y="1416"/>
              <a:chExt cx="48" cy="80"/>
            </a:xfrm>
          </p:grpSpPr>
          <p:sp>
            <p:nvSpPr>
              <p:cNvPr id="173" name="Line 176"/>
              <p:cNvSpPr>
                <a:spLocks noChangeShapeType="1"/>
              </p:cNvSpPr>
              <p:nvPr/>
            </p:nvSpPr>
            <p:spPr bwMode="auto">
              <a:xfrm>
                <a:off x="2248" y="1416"/>
                <a:ext cx="1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74" name="Line 177"/>
              <p:cNvSpPr>
                <a:spLocks noChangeShapeType="1"/>
              </p:cNvSpPr>
              <p:nvPr/>
            </p:nvSpPr>
            <p:spPr bwMode="auto">
              <a:xfrm>
                <a:off x="2248" y="1464"/>
                <a:ext cx="48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75" name="Line 178"/>
              <p:cNvSpPr>
                <a:spLocks noChangeShapeType="1"/>
              </p:cNvSpPr>
              <p:nvPr/>
            </p:nvSpPr>
            <p:spPr bwMode="auto">
              <a:xfrm>
                <a:off x="2248" y="1416"/>
                <a:ext cx="1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71" name="Line 180"/>
            <p:cNvSpPr>
              <a:spLocks noChangeShapeType="1"/>
            </p:cNvSpPr>
            <p:nvPr/>
          </p:nvSpPr>
          <p:spPr bwMode="auto">
            <a:xfrm>
              <a:off x="2288" y="148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2" name="Line 181"/>
            <p:cNvSpPr>
              <a:spLocks noChangeShapeType="1"/>
            </p:cNvSpPr>
            <p:nvPr/>
          </p:nvSpPr>
          <p:spPr bwMode="auto">
            <a:xfrm>
              <a:off x="2296" y="1480"/>
              <a:ext cx="24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76" name="Group 192"/>
          <p:cNvGrpSpPr>
            <a:grpSpLocks/>
          </p:cNvGrpSpPr>
          <p:nvPr/>
        </p:nvGrpSpPr>
        <p:grpSpPr bwMode="auto">
          <a:xfrm>
            <a:off x="4152900" y="1441450"/>
            <a:ext cx="127000" cy="177800"/>
            <a:chOff x="2664" y="1272"/>
            <a:chExt cx="80" cy="112"/>
          </a:xfrm>
        </p:grpSpPr>
        <p:sp>
          <p:nvSpPr>
            <p:cNvPr id="177" name="Line 183"/>
            <p:cNvSpPr>
              <a:spLocks noChangeShapeType="1"/>
            </p:cNvSpPr>
            <p:nvPr/>
          </p:nvSpPr>
          <p:spPr bwMode="auto">
            <a:xfrm>
              <a:off x="2664" y="127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8" name="Line 184"/>
            <p:cNvSpPr>
              <a:spLocks noChangeShapeType="1"/>
            </p:cNvSpPr>
            <p:nvPr/>
          </p:nvSpPr>
          <p:spPr bwMode="auto">
            <a:xfrm>
              <a:off x="2704" y="1296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79" name="Line 185"/>
            <p:cNvSpPr>
              <a:spLocks noChangeShapeType="1"/>
            </p:cNvSpPr>
            <p:nvPr/>
          </p:nvSpPr>
          <p:spPr bwMode="auto">
            <a:xfrm>
              <a:off x="2664" y="127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180" name="Group 189"/>
            <p:cNvGrpSpPr>
              <a:grpSpLocks/>
            </p:cNvGrpSpPr>
            <p:nvPr/>
          </p:nvGrpSpPr>
          <p:grpSpPr bwMode="auto">
            <a:xfrm>
              <a:off x="2704" y="1272"/>
              <a:ext cx="40" cy="88"/>
              <a:chOff x="2704" y="1272"/>
              <a:chExt cx="40" cy="88"/>
            </a:xfrm>
          </p:grpSpPr>
          <p:sp>
            <p:nvSpPr>
              <p:cNvPr id="183" name="Line 186"/>
              <p:cNvSpPr>
                <a:spLocks noChangeShapeType="1"/>
              </p:cNvSpPr>
              <p:nvPr/>
            </p:nvSpPr>
            <p:spPr bwMode="auto">
              <a:xfrm flipH="1">
                <a:off x="2712" y="127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84" name="Line 187"/>
              <p:cNvSpPr>
                <a:spLocks noChangeShapeType="1"/>
              </p:cNvSpPr>
              <p:nvPr/>
            </p:nvSpPr>
            <p:spPr bwMode="auto">
              <a:xfrm>
                <a:off x="2704" y="1304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185" name="Line 188"/>
              <p:cNvSpPr>
                <a:spLocks noChangeShapeType="1"/>
              </p:cNvSpPr>
              <p:nvPr/>
            </p:nvSpPr>
            <p:spPr bwMode="auto">
              <a:xfrm flipH="1">
                <a:off x="2712" y="127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81" name="Line 190"/>
            <p:cNvSpPr>
              <a:spLocks noChangeShapeType="1"/>
            </p:cNvSpPr>
            <p:nvPr/>
          </p:nvSpPr>
          <p:spPr bwMode="auto">
            <a:xfrm>
              <a:off x="2712" y="134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82" name="Line 191"/>
            <p:cNvSpPr>
              <a:spLocks noChangeShapeType="1"/>
            </p:cNvSpPr>
            <p:nvPr/>
          </p:nvSpPr>
          <p:spPr bwMode="auto">
            <a:xfrm>
              <a:off x="2720" y="1344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86" name="AutoShape 193"/>
          <p:cNvSpPr>
            <a:spLocks noChangeArrowheads="1"/>
          </p:cNvSpPr>
          <p:nvPr/>
        </p:nvSpPr>
        <p:spPr bwMode="auto">
          <a:xfrm>
            <a:off x="3886200" y="1250950"/>
            <a:ext cx="330200" cy="1524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187" name="Group 196"/>
          <p:cNvGrpSpPr>
            <a:grpSpLocks/>
          </p:cNvGrpSpPr>
          <p:nvPr/>
        </p:nvGrpSpPr>
        <p:grpSpPr bwMode="auto">
          <a:xfrm>
            <a:off x="3962400" y="1695450"/>
            <a:ext cx="127000" cy="368300"/>
            <a:chOff x="2544" y="1432"/>
            <a:chExt cx="80" cy="232"/>
          </a:xfrm>
        </p:grpSpPr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>
              <a:off x="2584" y="1432"/>
              <a:ext cx="1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89" name="Freeform 195"/>
            <p:cNvSpPr>
              <a:spLocks/>
            </p:cNvSpPr>
            <p:nvPr/>
          </p:nvSpPr>
          <p:spPr bwMode="auto">
            <a:xfrm>
              <a:off x="2544" y="1568"/>
              <a:ext cx="80" cy="96"/>
            </a:xfrm>
            <a:custGeom>
              <a:avLst/>
              <a:gdLst>
                <a:gd name="T0" fmla="*/ 40 w 80"/>
                <a:gd name="T1" fmla="*/ 0 h 96"/>
                <a:gd name="T2" fmla="*/ 0 w 80"/>
                <a:gd name="T3" fmla="*/ 0 h 96"/>
                <a:gd name="T4" fmla="*/ 40 w 80"/>
                <a:gd name="T5" fmla="*/ 96 h 96"/>
                <a:gd name="T6" fmla="*/ 80 w 80"/>
                <a:gd name="T7" fmla="*/ 0 h 96"/>
                <a:gd name="T8" fmla="*/ 40 w 8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6"/>
                <a:gd name="T17" fmla="*/ 80 w 8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6">
                  <a:moveTo>
                    <a:pt x="40" y="0"/>
                  </a:moveTo>
                  <a:lnTo>
                    <a:pt x="0" y="0"/>
                  </a:lnTo>
                  <a:lnTo>
                    <a:pt x="40" y="96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190" name="Group 199"/>
          <p:cNvGrpSpPr>
            <a:grpSpLocks/>
          </p:cNvGrpSpPr>
          <p:nvPr/>
        </p:nvGrpSpPr>
        <p:grpSpPr bwMode="auto">
          <a:xfrm>
            <a:off x="4089400" y="1720850"/>
            <a:ext cx="317500" cy="292100"/>
            <a:chOff x="2624" y="1448"/>
            <a:chExt cx="200" cy="184"/>
          </a:xfrm>
        </p:grpSpPr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>
              <a:off x="2624" y="1448"/>
              <a:ext cx="128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92" name="Freeform 198"/>
            <p:cNvSpPr>
              <a:spLocks/>
            </p:cNvSpPr>
            <p:nvPr/>
          </p:nvSpPr>
          <p:spPr bwMode="auto">
            <a:xfrm>
              <a:off x="2720" y="1536"/>
              <a:ext cx="104" cy="96"/>
            </a:xfrm>
            <a:custGeom>
              <a:avLst/>
              <a:gdLst>
                <a:gd name="T0" fmla="*/ 32 w 104"/>
                <a:gd name="T1" fmla="*/ 32 h 96"/>
                <a:gd name="T2" fmla="*/ 0 w 104"/>
                <a:gd name="T3" fmla="*/ 64 h 96"/>
                <a:gd name="T4" fmla="*/ 104 w 104"/>
                <a:gd name="T5" fmla="*/ 96 h 96"/>
                <a:gd name="T6" fmla="*/ 64 w 104"/>
                <a:gd name="T7" fmla="*/ 0 h 96"/>
                <a:gd name="T8" fmla="*/ 32 w 104"/>
                <a:gd name="T9" fmla="*/ 32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32" y="32"/>
                  </a:moveTo>
                  <a:lnTo>
                    <a:pt x="0" y="64"/>
                  </a:lnTo>
                  <a:lnTo>
                    <a:pt x="104" y="96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193" name="Oval 200"/>
          <p:cNvSpPr>
            <a:spLocks noChangeArrowheads="1"/>
          </p:cNvSpPr>
          <p:nvPr/>
        </p:nvSpPr>
        <p:spPr bwMode="auto">
          <a:xfrm>
            <a:off x="4483100" y="2051050"/>
            <a:ext cx="190500" cy="50800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4" name="Oval 201"/>
          <p:cNvSpPr>
            <a:spLocks noChangeArrowheads="1"/>
          </p:cNvSpPr>
          <p:nvPr/>
        </p:nvSpPr>
        <p:spPr bwMode="auto">
          <a:xfrm>
            <a:off x="4495800" y="2101850"/>
            <a:ext cx="165100" cy="50800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95" name="Oval 202"/>
          <p:cNvSpPr>
            <a:spLocks noChangeArrowheads="1"/>
          </p:cNvSpPr>
          <p:nvPr/>
        </p:nvSpPr>
        <p:spPr bwMode="auto">
          <a:xfrm>
            <a:off x="5816600" y="1504950"/>
            <a:ext cx="1041400" cy="10541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196" name="Group 212"/>
          <p:cNvGrpSpPr>
            <a:grpSpLocks/>
          </p:cNvGrpSpPr>
          <p:nvPr/>
        </p:nvGrpSpPr>
        <p:grpSpPr bwMode="auto">
          <a:xfrm>
            <a:off x="6159500" y="1377950"/>
            <a:ext cx="127000" cy="177800"/>
            <a:chOff x="3928" y="1232"/>
            <a:chExt cx="80" cy="112"/>
          </a:xfrm>
        </p:grpSpPr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>
              <a:off x="3928" y="123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>
              <a:off x="3968" y="1256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>
              <a:off x="3928" y="123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00" name="Group 209"/>
            <p:cNvGrpSpPr>
              <a:grpSpLocks/>
            </p:cNvGrpSpPr>
            <p:nvPr/>
          </p:nvGrpSpPr>
          <p:grpSpPr bwMode="auto">
            <a:xfrm>
              <a:off x="3968" y="1232"/>
              <a:ext cx="40" cy="88"/>
              <a:chOff x="3968" y="1232"/>
              <a:chExt cx="40" cy="88"/>
            </a:xfrm>
          </p:grpSpPr>
          <p:sp>
            <p:nvSpPr>
              <p:cNvPr id="203" name="Line 206"/>
              <p:cNvSpPr>
                <a:spLocks noChangeShapeType="1"/>
              </p:cNvSpPr>
              <p:nvPr/>
            </p:nvSpPr>
            <p:spPr bwMode="auto">
              <a:xfrm flipH="1">
                <a:off x="3976" y="123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04" name="Line 207"/>
              <p:cNvSpPr>
                <a:spLocks noChangeShapeType="1"/>
              </p:cNvSpPr>
              <p:nvPr/>
            </p:nvSpPr>
            <p:spPr bwMode="auto">
              <a:xfrm>
                <a:off x="3968" y="1264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05" name="Line 208"/>
              <p:cNvSpPr>
                <a:spLocks noChangeShapeType="1"/>
              </p:cNvSpPr>
              <p:nvPr/>
            </p:nvSpPr>
            <p:spPr bwMode="auto">
              <a:xfrm flipH="1">
                <a:off x="3976" y="123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01" name="Line 210"/>
            <p:cNvSpPr>
              <a:spLocks noChangeShapeType="1"/>
            </p:cNvSpPr>
            <p:nvPr/>
          </p:nvSpPr>
          <p:spPr bwMode="auto">
            <a:xfrm>
              <a:off x="3976" y="130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2" name="Line 211"/>
            <p:cNvSpPr>
              <a:spLocks noChangeShapeType="1"/>
            </p:cNvSpPr>
            <p:nvPr/>
          </p:nvSpPr>
          <p:spPr bwMode="auto">
            <a:xfrm>
              <a:off x="3984" y="1304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06" name="Group 222"/>
          <p:cNvGrpSpPr>
            <a:grpSpLocks/>
          </p:cNvGrpSpPr>
          <p:nvPr/>
        </p:nvGrpSpPr>
        <p:grpSpPr bwMode="auto">
          <a:xfrm>
            <a:off x="6324600" y="1377950"/>
            <a:ext cx="127000" cy="177800"/>
            <a:chOff x="4032" y="1232"/>
            <a:chExt cx="80" cy="112"/>
          </a:xfrm>
        </p:grpSpPr>
        <p:sp>
          <p:nvSpPr>
            <p:cNvPr id="207" name="Line 213"/>
            <p:cNvSpPr>
              <a:spLocks noChangeShapeType="1"/>
            </p:cNvSpPr>
            <p:nvPr/>
          </p:nvSpPr>
          <p:spPr bwMode="auto">
            <a:xfrm>
              <a:off x="4032" y="123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8" name="Line 214"/>
            <p:cNvSpPr>
              <a:spLocks noChangeShapeType="1"/>
            </p:cNvSpPr>
            <p:nvPr/>
          </p:nvSpPr>
          <p:spPr bwMode="auto">
            <a:xfrm>
              <a:off x="4072" y="1256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09" name="Line 215"/>
            <p:cNvSpPr>
              <a:spLocks noChangeShapeType="1"/>
            </p:cNvSpPr>
            <p:nvPr/>
          </p:nvSpPr>
          <p:spPr bwMode="auto">
            <a:xfrm>
              <a:off x="4032" y="1232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10" name="Group 219"/>
            <p:cNvGrpSpPr>
              <a:grpSpLocks/>
            </p:cNvGrpSpPr>
            <p:nvPr/>
          </p:nvGrpSpPr>
          <p:grpSpPr bwMode="auto">
            <a:xfrm>
              <a:off x="4072" y="1232"/>
              <a:ext cx="40" cy="88"/>
              <a:chOff x="4072" y="1232"/>
              <a:chExt cx="40" cy="88"/>
            </a:xfrm>
          </p:grpSpPr>
          <p:sp>
            <p:nvSpPr>
              <p:cNvPr id="213" name="Line 216"/>
              <p:cNvSpPr>
                <a:spLocks noChangeShapeType="1"/>
              </p:cNvSpPr>
              <p:nvPr/>
            </p:nvSpPr>
            <p:spPr bwMode="auto">
              <a:xfrm flipH="1">
                <a:off x="4080" y="123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14" name="Line 217"/>
              <p:cNvSpPr>
                <a:spLocks noChangeShapeType="1"/>
              </p:cNvSpPr>
              <p:nvPr/>
            </p:nvSpPr>
            <p:spPr bwMode="auto">
              <a:xfrm>
                <a:off x="4072" y="1264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15" name="Line 218"/>
              <p:cNvSpPr>
                <a:spLocks noChangeShapeType="1"/>
              </p:cNvSpPr>
              <p:nvPr/>
            </p:nvSpPr>
            <p:spPr bwMode="auto">
              <a:xfrm flipH="1">
                <a:off x="4080" y="1232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11" name="Line 220"/>
            <p:cNvSpPr>
              <a:spLocks noChangeShapeType="1"/>
            </p:cNvSpPr>
            <p:nvPr/>
          </p:nvSpPr>
          <p:spPr bwMode="auto">
            <a:xfrm>
              <a:off x="4080" y="130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2" name="Line 221"/>
            <p:cNvSpPr>
              <a:spLocks noChangeShapeType="1"/>
            </p:cNvSpPr>
            <p:nvPr/>
          </p:nvSpPr>
          <p:spPr bwMode="auto">
            <a:xfrm>
              <a:off x="4088" y="1304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16" name="Group 230"/>
          <p:cNvGrpSpPr>
            <a:grpSpLocks/>
          </p:cNvGrpSpPr>
          <p:nvPr/>
        </p:nvGrpSpPr>
        <p:grpSpPr bwMode="auto">
          <a:xfrm>
            <a:off x="6731000" y="1682750"/>
            <a:ext cx="190500" cy="114300"/>
            <a:chOff x="4288" y="1424"/>
            <a:chExt cx="120" cy="72"/>
          </a:xfrm>
        </p:grpSpPr>
        <p:sp>
          <p:nvSpPr>
            <p:cNvPr id="217" name="Freeform 223"/>
            <p:cNvSpPr>
              <a:spLocks/>
            </p:cNvSpPr>
            <p:nvPr/>
          </p:nvSpPr>
          <p:spPr bwMode="auto">
            <a:xfrm>
              <a:off x="4312" y="1472"/>
              <a:ext cx="96" cy="24"/>
            </a:xfrm>
            <a:custGeom>
              <a:avLst/>
              <a:gdLst>
                <a:gd name="T0" fmla="*/ 96 w 96"/>
                <a:gd name="T1" fmla="*/ 24 h 24"/>
                <a:gd name="T2" fmla="*/ 56 w 96"/>
                <a:gd name="T3" fmla="*/ 0 h 24"/>
                <a:gd name="T4" fmla="*/ 0 w 96"/>
                <a:gd name="T5" fmla="*/ 24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96" y="24"/>
                  </a:moveTo>
                  <a:lnTo>
                    <a:pt x="56" y="0"/>
                  </a:lnTo>
                  <a:lnTo>
                    <a:pt x="0" y="2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18" name="Line 224"/>
            <p:cNvSpPr>
              <a:spLocks noChangeShapeType="1"/>
            </p:cNvSpPr>
            <p:nvPr/>
          </p:nvSpPr>
          <p:spPr bwMode="auto">
            <a:xfrm flipH="1" flipV="1">
              <a:off x="4376" y="1480"/>
              <a:ext cx="32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19" name="Group 227"/>
            <p:cNvGrpSpPr>
              <a:grpSpLocks/>
            </p:cNvGrpSpPr>
            <p:nvPr/>
          </p:nvGrpSpPr>
          <p:grpSpPr bwMode="auto">
            <a:xfrm>
              <a:off x="4312" y="1424"/>
              <a:ext cx="72" cy="64"/>
              <a:chOff x="4312" y="1424"/>
              <a:chExt cx="72" cy="64"/>
            </a:xfrm>
          </p:grpSpPr>
          <p:sp>
            <p:nvSpPr>
              <p:cNvPr id="222" name="Freeform 225"/>
              <p:cNvSpPr>
                <a:spLocks/>
              </p:cNvSpPr>
              <p:nvPr/>
            </p:nvSpPr>
            <p:spPr bwMode="auto">
              <a:xfrm>
                <a:off x="4312" y="1424"/>
                <a:ext cx="72" cy="64"/>
              </a:xfrm>
              <a:custGeom>
                <a:avLst/>
                <a:gdLst>
                  <a:gd name="T0" fmla="*/ 72 w 72"/>
                  <a:gd name="T1" fmla="*/ 0 h 64"/>
                  <a:gd name="T2" fmla="*/ 56 w 72"/>
                  <a:gd name="T3" fmla="*/ 40 h 64"/>
                  <a:gd name="T4" fmla="*/ 0 w 72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4"/>
                  <a:gd name="T11" fmla="*/ 72 w 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4">
                    <a:moveTo>
                      <a:pt x="72" y="0"/>
                    </a:moveTo>
                    <a:lnTo>
                      <a:pt x="56" y="40"/>
                    </a:lnTo>
                    <a:lnTo>
                      <a:pt x="0" y="64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23" name="Line 226"/>
              <p:cNvSpPr>
                <a:spLocks noChangeShapeType="1"/>
              </p:cNvSpPr>
              <p:nvPr/>
            </p:nvSpPr>
            <p:spPr bwMode="auto">
              <a:xfrm flipH="1">
                <a:off x="4360" y="1424"/>
                <a:ext cx="1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20" name="Line 228"/>
            <p:cNvSpPr>
              <a:spLocks noChangeShapeType="1"/>
            </p:cNvSpPr>
            <p:nvPr/>
          </p:nvSpPr>
          <p:spPr bwMode="auto">
            <a:xfrm flipH="1">
              <a:off x="4288" y="1480"/>
              <a:ext cx="40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1" name="Line 229"/>
            <p:cNvSpPr>
              <a:spLocks noChangeShapeType="1"/>
            </p:cNvSpPr>
            <p:nvPr/>
          </p:nvSpPr>
          <p:spPr bwMode="auto">
            <a:xfrm flipH="1">
              <a:off x="4296" y="1472"/>
              <a:ext cx="24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24" name="Group 238"/>
          <p:cNvGrpSpPr>
            <a:grpSpLocks/>
          </p:cNvGrpSpPr>
          <p:nvPr/>
        </p:nvGrpSpPr>
        <p:grpSpPr bwMode="auto">
          <a:xfrm>
            <a:off x="6692900" y="2317750"/>
            <a:ext cx="165100" cy="165100"/>
            <a:chOff x="4264" y="1824"/>
            <a:chExt cx="104" cy="104"/>
          </a:xfrm>
        </p:grpSpPr>
        <p:sp>
          <p:nvSpPr>
            <p:cNvPr id="225" name="Freeform 231"/>
            <p:cNvSpPr>
              <a:spLocks/>
            </p:cNvSpPr>
            <p:nvPr/>
          </p:nvSpPr>
          <p:spPr bwMode="auto">
            <a:xfrm>
              <a:off x="4280" y="1856"/>
              <a:ext cx="56" cy="64"/>
            </a:xfrm>
            <a:custGeom>
              <a:avLst/>
              <a:gdLst>
                <a:gd name="T0" fmla="*/ 56 w 56"/>
                <a:gd name="T1" fmla="*/ 64 h 64"/>
                <a:gd name="T2" fmla="*/ 48 w 56"/>
                <a:gd name="T3" fmla="*/ 24 h 64"/>
                <a:gd name="T4" fmla="*/ 0 w 56"/>
                <a:gd name="T5" fmla="*/ 0 h 64"/>
                <a:gd name="T6" fmla="*/ 0 60000 65536"/>
                <a:gd name="T7" fmla="*/ 0 60000 65536"/>
                <a:gd name="T8" fmla="*/ 0 60000 65536"/>
                <a:gd name="T9" fmla="*/ 0 w 56"/>
                <a:gd name="T10" fmla="*/ 0 h 64"/>
                <a:gd name="T11" fmla="*/ 56 w 5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4">
                  <a:moveTo>
                    <a:pt x="56" y="64"/>
                  </a:moveTo>
                  <a:lnTo>
                    <a:pt x="48" y="2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6" name="Line 232"/>
            <p:cNvSpPr>
              <a:spLocks noChangeShapeType="1"/>
            </p:cNvSpPr>
            <p:nvPr/>
          </p:nvSpPr>
          <p:spPr bwMode="auto">
            <a:xfrm flipH="1" flipV="1">
              <a:off x="4320" y="1888"/>
              <a:ext cx="8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27" name="Group 235"/>
            <p:cNvGrpSpPr>
              <a:grpSpLocks/>
            </p:cNvGrpSpPr>
            <p:nvPr/>
          </p:nvGrpSpPr>
          <p:grpSpPr bwMode="auto">
            <a:xfrm>
              <a:off x="4280" y="1848"/>
              <a:ext cx="88" cy="24"/>
              <a:chOff x="4280" y="1848"/>
              <a:chExt cx="88" cy="24"/>
            </a:xfrm>
          </p:grpSpPr>
          <p:sp>
            <p:nvSpPr>
              <p:cNvPr id="230" name="Freeform 233"/>
              <p:cNvSpPr>
                <a:spLocks/>
              </p:cNvSpPr>
              <p:nvPr/>
            </p:nvSpPr>
            <p:spPr bwMode="auto">
              <a:xfrm>
                <a:off x="4280" y="1848"/>
                <a:ext cx="88" cy="24"/>
              </a:xfrm>
              <a:custGeom>
                <a:avLst/>
                <a:gdLst>
                  <a:gd name="T0" fmla="*/ 88 w 88"/>
                  <a:gd name="T1" fmla="*/ 8 h 24"/>
                  <a:gd name="T2" fmla="*/ 48 w 88"/>
                  <a:gd name="T3" fmla="*/ 24 h 24"/>
                  <a:gd name="T4" fmla="*/ 0 w 88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24"/>
                  <a:gd name="T11" fmla="*/ 88 w 8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24">
                    <a:moveTo>
                      <a:pt x="88" y="8"/>
                    </a:moveTo>
                    <a:lnTo>
                      <a:pt x="48" y="24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31" name="Line 234"/>
              <p:cNvSpPr>
                <a:spLocks noChangeShapeType="1"/>
              </p:cNvSpPr>
              <p:nvPr/>
            </p:nvSpPr>
            <p:spPr bwMode="auto">
              <a:xfrm flipH="1">
                <a:off x="4336" y="1856"/>
                <a:ext cx="32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28" name="Line 236"/>
            <p:cNvSpPr>
              <a:spLocks noChangeShapeType="1"/>
            </p:cNvSpPr>
            <p:nvPr/>
          </p:nvSpPr>
          <p:spPr bwMode="auto">
            <a:xfrm flipH="1" flipV="1">
              <a:off x="4264" y="1832"/>
              <a:ext cx="32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29" name="Line 237"/>
            <p:cNvSpPr>
              <a:spLocks noChangeShapeType="1"/>
            </p:cNvSpPr>
            <p:nvPr/>
          </p:nvSpPr>
          <p:spPr bwMode="auto">
            <a:xfrm flipH="1" flipV="1">
              <a:off x="4272" y="1824"/>
              <a:ext cx="24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32" name="Group 248"/>
          <p:cNvGrpSpPr>
            <a:grpSpLocks/>
          </p:cNvGrpSpPr>
          <p:nvPr/>
        </p:nvGrpSpPr>
        <p:grpSpPr bwMode="auto">
          <a:xfrm>
            <a:off x="6121400" y="2495550"/>
            <a:ext cx="127000" cy="177800"/>
            <a:chOff x="3904" y="1936"/>
            <a:chExt cx="80" cy="112"/>
          </a:xfrm>
        </p:grpSpPr>
        <p:sp>
          <p:nvSpPr>
            <p:cNvPr id="233" name="Line 239"/>
            <p:cNvSpPr>
              <a:spLocks noChangeShapeType="1"/>
            </p:cNvSpPr>
            <p:nvPr/>
          </p:nvSpPr>
          <p:spPr bwMode="auto">
            <a:xfrm flipV="1">
              <a:off x="3904" y="202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34" name="Line 240"/>
            <p:cNvSpPr>
              <a:spLocks noChangeShapeType="1"/>
            </p:cNvSpPr>
            <p:nvPr/>
          </p:nvSpPr>
          <p:spPr bwMode="auto">
            <a:xfrm flipV="1">
              <a:off x="3944" y="1968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35" name="Line 241"/>
            <p:cNvSpPr>
              <a:spLocks noChangeShapeType="1"/>
            </p:cNvSpPr>
            <p:nvPr/>
          </p:nvSpPr>
          <p:spPr bwMode="auto">
            <a:xfrm flipV="1">
              <a:off x="3904" y="2024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36" name="Group 245"/>
            <p:cNvGrpSpPr>
              <a:grpSpLocks/>
            </p:cNvGrpSpPr>
            <p:nvPr/>
          </p:nvGrpSpPr>
          <p:grpSpPr bwMode="auto">
            <a:xfrm>
              <a:off x="3944" y="1960"/>
              <a:ext cx="40" cy="88"/>
              <a:chOff x="3944" y="1960"/>
              <a:chExt cx="40" cy="88"/>
            </a:xfrm>
          </p:grpSpPr>
          <p:sp>
            <p:nvSpPr>
              <p:cNvPr id="239" name="Line 242"/>
              <p:cNvSpPr>
                <a:spLocks noChangeShapeType="1"/>
              </p:cNvSpPr>
              <p:nvPr/>
            </p:nvSpPr>
            <p:spPr bwMode="auto">
              <a:xfrm flipH="1" flipV="1">
                <a:off x="3952" y="202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0" name="Line 243"/>
              <p:cNvSpPr>
                <a:spLocks noChangeShapeType="1"/>
              </p:cNvSpPr>
              <p:nvPr/>
            </p:nvSpPr>
            <p:spPr bwMode="auto">
              <a:xfrm flipV="1">
                <a:off x="3944" y="1960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41" name="Line 244"/>
              <p:cNvSpPr>
                <a:spLocks noChangeShapeType="1"/>
              </p:cNvSpPr>
              <p:nvPr/>
            </p:nvSpPr>
            <p:spPr bwMode="auto">
              <a:xfrm flipH="1" flipV="1">
                <a:off x="3952" y="2024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37" name="Line 246"/>
            <p:cNvSpPr>
              <a:spLocks noChangeShapeType="1"/>
            </p:cNvSpPr>
            <p:nvPr/>
          </p:nvSpPr>
          <p:spPr bwMode="auto">
            <a:xfrm flipV="1">
              <a:off x="3952" y="193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38" name="Line 247"/>
            <p:cNvSpPr>
              <a:spLocks noChangeShapeType="1"/>
            </p:cNvSpPr>
            <p:nvPr/>
          </p:nvSpPr>
          <p:spPr bwMode="auto">
            <a:xfrm flipV="1">
              <a:off x="3960" y="1944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42" name="Group 258"/>
          <p:cNvGrpSpPr>
            <a:grpSpLocks/>
          </p:cNvGrpSpPr>
          <p:nvPr/>
        </p:nvGrpSpPr>
        <p:grpSpPr bwMode="auto">
          <a:xfrm>
            <a:off x="5689600" y="2063750"/>
            <a:ext cx="177800" cy="127000"/>
            <a:chOff x="3632" y="1664"/>
            <a:chExt cx="112" cy="80"/>
          </a:xfrm>
        </p:grpSpPr>
        <p:sp>
          <p:nvSpPr>
            <p:cNvPr id="243" name="Line 249"/>
            <p:cNvSpPr>
              <a:spLocks noChangeShapeType="1"/>
            </p:cNvSpPr>
            <p:nvPr/>
          </p:nvSpPr>
          <p:spPr bwMode="auto">
            <a:xfrm flipV="1">
              <a:off x="3632" y="1712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44" name="Line 250"/>
            <p:cNvSpPr>
              <a:spLocks noChangeShapeType="1"/>
            </p:cNvSpPr>
            <p:nvPr/>
          </p:nvSpPr>
          <p:spPr bwMode="auto">
            <a:xfrm>
              <a:off x="3656" y="1704"/>
              <a:ext cx="5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45" name="Line 251"/>
            <p:cNvSpPr>
              <a:spLocks noChangeShapeType="1"/>
            </p:cNvSpPr>
            <p:nvPr/>
          </p:nvSpPr>
          <p:spPr bwMode="auto">
            <a:xfrm flipV="1">
              <a:off x="3632" y="1712"/>
              <a:ext cx="24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46" name="Group 255"/>
            <p:cNvGrpSpPr>
              <a:grpSpLocks/>
            </p:cNvGrpSpPr>
            <p:nvPr/>
          </p:nvGrpSpPr>
          <p:grpSpPr bwMode="auto">
            <a:xfrm>
              <a:off x="3632" y="1664"/>
              <a:ext cx="88" cy="41"/>
              <a:chOff x="3632" y="1664"/>
              <a:chExt cx="88" cy="41"/>
            </a:xfrm>
          </p:grpSpPr>
          <p:sp>
            <p:nvSpPr>
              <p:cNvPr id="249" name="Line 252"/>
              <p:cNvSpPr>
                <a:spLocks noChangeShapeType="1"/>
              </p:cNvSpPr>
              <p:nvPr/>
            </p:nvSpPr>
            <p:spPr bwMode="auto">
              <a:xfrm>
                <a:off x="3632" y="1664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50" name="Line 253"/>
              <p:cNvSpPr>
                <a:spLocks noChangeShapeType="1"/>
              </p:cNvSpPr>
              <p:nvPr/>
            </p:nvSpPr>
            <p:spPr bwMode="auto">
              <a:xfrm>
                <a:off x="3664" y="1704"/>
                <a:ext cx="5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51" name="Line 254"/>
              <p:cNvSpPr>
                <a:spLocks noChangeShapeType="1"/>
              </p:cNvSpPr>
              <p:nvPr/>
            </p:nvSpPr>
            <p:spPr bwMode="auto">
              <a:xfrm>
                <a:off x="3632" y="1664"/>
                <a:ext cx="24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47" name="Line 256"/>
            <p:cNvSpPr>
              <a:spLocks noChangeShapeType="1"/>
            </p:cNvSpPr>
            <p:nvPr/>
          </p:nvSpPr>
          <p:spPr bwMode="auto">
            <a:xfrm>
              <a:off x="3704" y="1696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48" name="Line 257"/>
            <p:cNvSpPr>
              <a:spLocks noChangeShapeType="1"/>
            </p:cNvSpPr>
            <p:nvPr/>
          </p:nvSpPr>
          <p:spPr bwMode="auto">
            <a:xfrm>
              <a:off x="3704" y="1688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52" name="Group 268"/>
          <p:cNvGrpSpPr>
            <a:grpSpLocks/>
          </p:cNvGrpSpPr>
          <p:nvPr/>
        </p:nvGrpSpPr>
        <p:grpSpPr bwMode="auto">
          <a:xfrm>
            <a:off x="5727700" y="1619250"/>
            <a:ext cx="190500" cy="139700"/>
            <a:chOff x="3656" y="1384"/>
            <a:chExt cx="120" cy="88"/>
          </a:xfrm>
        </p:grpSpPr>
        <p:sp>
          <p:nvSpPr>
            <p:cNvPr id="253" name="Line 259"/>
            <p:cNvSpPr>
              <a:spLocks noChangeShapeType="1"/>
            </p:cNvSpPr>
            <p:nvPr/>
          </p:nvSpPr>
          <p:spPr bwMode="auto">
            <a:xfrm flipV="1">
              <a:off x="3656" y="1440"/>
              <a:ext cx="40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4" name="Line 260"/>
            <p:cNvSpPr>
              <a:spLocks noChangeShapeType="1"/>
            </p:cNvSpPr>
            <p:nvPr/>
          </p:nvSpPr>
          <p:spPr bwMode="auto">
            <a:xfrm>
              <a:off x="3696" y="1432"/>
              <a:ext cx="48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5" name="Line 261"/>
            <p:cNvSpPr>
              <a:spLocks noChangeShapeType="1"/>
            </p:cNvSpPr>
            <p:nvPr/>
          </p:nvSpPr>
          <p:spPr bwMode="auto">
            <a:xfrm flipV="1">
              <a:off x="3656" y="1440"/>
              <a:ext cx="40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56" name="Group 265"/>
            <p:cNvGrpSpPr>
              <a:grpSpLocks/>
            </p:cNvGrpSpPr>
            <p:nvPr/>
          </p:nvGrpSpPr>
          <p:grpSpPr bwMode="auto">
            <a:xfrm>
              <a:off x="3704" y="1384"/>
              <a:ext cx="48" cy="80"/>
              <a:chOff x="3704" y="1384"/>
              <a:chExt cx="48" cy="80"/>
            </a:xfrm>
          </p:grpSpPr>
          <p:sp>
            <p:nvSpPr>
              <p:cNvPr id="259" name="Line 262"/>
              <p:cNvSpPr>
                <a:spLocks noChangeShapeType="1"/>
              </p:cNvSpPr>
              <p:nvPr/>
            </p:nvSpPr>
            <p:spPr bwMode="auto">
              <a:xfrm>
                <a:off x="3704" y="1384"/>
                <a:ext cx="1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60" name="Line 263"/>
              <p:cNvSpPr>
                <a:spLocks noChangeShapeType="1"/>
              </p:cNvSpPr>
              <p:nvPr/>
            </p:nvSpPr>
            <p:spPr bwMode="auto">
              <a:xfrm>
                <a:off x="3704" y="1432"/>
                <a:ext cx="48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61" name="Line 264"/>
              <p:cNvSpPr>
                <a:spLocks noChangeShapeType="1"/>
              </p:cNvSpPr>
              <p:nvPr/>
            </p:nvSpPr>
            <p:spPr bwMode="auto">
              <a:xfrm>
                <a:off x="3704" y="1384"/>
                <a:ext cx="1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57" name="Line 266"/>
            <p:cNvSpPr>
              <a:spLocks noChangeShapeType="1"/>
            </p:cNvSpPr>
            <p:nvPr/>
          </p:nvSpPr>
          <p:spPr bwMode="auto">
            <a:xfrm>
              <a:off x="3744" y="1448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58" name="Line 267"/>
            <p:cNvSpPr>
              <a:spLocks noChangeShapeType="1"/>
            </p:cNvSpPr>
            <p:nvPr/>
          </p:nvSpPr>
          <p:spPr bwMode="auto">
            <a:xfrm>
              <a:off x="3752" y="1448"/>
              <a:ext cx="24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62" name="Group 278"/>
          <p:cNvGrpSpPr>
            <a:grpSpLocks/>
          </p:cNvGrpSpPr>
          <p:nvPr/>
        </p:nvGrpSpPr>
        <p:grpSpPr bwMode="auto">
          <a:xfrm>
            <a:off x="6464300" y="1390650"/>
            <a:ext cx="127000" cy="177800"/>
            <a:chOff x="4120" y="1240"/>
            <a:chExt cx="80" cy="112"/>
          </a:xfrm>
        </p:grpSpPr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>
              <a:off x="4120" y="124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64" name="Line 270"/>
            <p:cNvSpPr>
              <a:spLocks noChangeShapeType="1"/>
            </p:cNvSpPr>
            <p:nvPr/>
          </p:nvSpPr>
          <p:spPr bwMode="auto">
            <a:xfrm>
              <a:off x="4160" y="1264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4120" y="124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66" name="Group 275"/>
            <p:cNvGrpSpPr>
              <a:grpSpLocks/>
            </p:cNvGrpSpPr>
            <p:nvPr/>
          </p:nvGrpSpPr>
          <p:grpSpPr bwMode="auto">
            <a:xfrm>
              <a:off x="4160" y="1240"/>
              <a:ext cx="40" cy="88"/>
              <a:chOff x="4160" y="1240"/>
              <a:chExt cx="40" cy="88"/>
            </a:xfrm>
          </p:grpSpPr>
          <p:sp>
            <p:nvSpPr>
              <p:cNvPr id="269" name="Line 272"/>
              <p:cNvSpPr>
                <a:spLocks noChangeShapeType="1"/>
              </p:cNvSpPr>
              <p:nvPr/>
            </p:nvSpPr>
            <p:spPr bwMode="auto">
              <a:xfrm flipH="1">
                <a:off x="4168" y="124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70" name="Line 273"/>
              <p:cNvSpPr>
                <a:spLocks noChangeShapeType="1"/>
              </p:cNvSpPr>
              <p:nvPr/>
            </p:nvSpPr>
            <p:spPr bwMode="auto">
              <a:xfrm>
                <a:off x="4160" y="1272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71" name="Line 274"/>
              <p:cNvSpPr>
                <a:spLocks noChangeShapeType="1"/>
              </p:cNvSpPr>
              <p:nvPr/>
            </p:nvSpPr>
            <p:spPr bwMode="auto">
              <a:xfrm flipH="1">
                <a:off x="4168" y="124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67" name="Line 276"/>
            <p:cNvSpPr>
              <a:spLocks noChangeShapeType="1"/>
            </p:cNvSpPr>
            <p:nvPr/>
          </p:nvSpPr>
          <p:spPr bwMode="auto">
            <a:xfrm>
              <a:off x="4168" y="131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68" name="Line 277"/>
            <p:cNvSpPr>
              <a:spLocks noChangeShapeType="1"/>
            </p:cNvSpPr>
            <p:nvPr/>
          </p:nvSpPr>
          <p:spPr bwMode="auto">
            <a:xfrm>
              <a:off x="4176" y="1312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72" name="Group 282"/>
          <p:cNvGrpSpPr>
            <a:grpSpLocks/>
          </p:cNvGrpSpPr>
          <p:nvPr/>
        </p:nvGrpSpPr>
        <p:grpSpPr bwMode="auto">
          <a:xfrm>
            <a:off x="6273800" y="1644650"/>
            <a:ext cx="127000" cy="368300"/>
            <a:chOff x="4000" y="1400"/>
            <a:chExt cx="80" cy="232"/>
          </a:xfrm>
        </p:grpSpPr>
        <p:sp>
          <p:nvSpPr>
            <p:cNvPr id="273" name="Line 280"/>
            <p:cNvSpPr>
              <a:spLocks noChangeShapeType="1"/>
            </p:cNvSpPr>
            <p:nvPr/>
          </p:nvSpPr>
          <p:spPr bwMode="auto">
            <a:xfrm>
              <a:off x="4040" y="1400"/>
              <a:ext cx="1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74" name="Freeform 281"/>
            <p:cNvSpPr>
              <a:spLocks/>
            </p:cNvSpPr>
            <p:nvPr/>
          </p:nvSpPr>
          <p:spPr bwMode="auto">
            <a:xfrm>
              <a:off x="4000" y="1536"/>
              <a:ext cx="80" cy="96"/>
            </a:xfrm>
            <a:custGeom>
              <a:avLst/>
              <a:gdLst>
                <a:gd name="T0" fmla="*/ 40 w 80"/>
                <a:gd name="T1" fmla="*/ 0 h 96"/>
                <a:gd name="T2" fmla="*/ 0 w 80"/>
                <a:gd name="T3" fmla="*/ 0 h 96"/>
                <a:gd name="T4" fmla="*/ 40 w 80"/>
                <a:gd name="T5" fmla="*/ 96 h 96"/>
                <a:gd name="T6" fmla="*/ 80 w 80"/>
                <a:gd name="T7" fmla="*/ 0 h 96"/>
                <a:gd name="T8" fmla="*/ 40 w 8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6"/>
                <a:gd name="T17" fmla="*/ 80 w 8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6">
                  <a:moveTo>
                    <a:pt x="40" y="0"/>
                  </a:moveTo>
                  <a:lnTo>
                    <a:pt x="0" y="0"/>
                  </a:lnTo>
                  <a:lnTo>
                    <a:pt x="40" y="96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275" name="Oval 283"/>
          <p:cNvSpPr>
            <a:spLocks noChangeArrowheads="1"/>
          </p:cNvSpPr>
          <p:nvPr/>
        </p:nvSpPr>
        <p:spPr bwMode="auto">
          <a:xfrm>
            <a:off x="6794500" y="2000250"/>
            <a:ext cx="190500" cy="50800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76" name="Oval 284"/>
          <p:cNvSpPr>
            <a:spLocks noChangeArrowheads="1"/>
          </p:cNvSpPr>
          <p:nvPr/>
        </p:nvSpPr>
        <p:spPr bwMode="auto">
          <a:xfrm>
            <a:off x="6807200" y="2051050"/>
            <a:ext cx="165100" cy="50800"/>
          </a:xfrm>
          <a:prstGeom prst="ellipse">
            <a:avLst/>
          </a:prstGeom>
          <a:blipFill dpi="0" rotWithShape="0">
            <a:blip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77" name="Oval 285"/>
          <p:cNvSpPr>
            <a:spLocks noChangeArrowheads="1"/>
          </p:cNvSpPr>
          <p:nvPr/>
        </p:nvSpPr>
        <p:spPr bwMode="auto">
          <a:xfrm>
            <a:off x="7188200" y="1543050"/>
            <a:ext cx="1041400" cy="10541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78" name="Line 286"/>
          <p:cNvSpPr>
            <a:spLocks noChangeShapeType="1"/>
          </p:cNvSpPr>
          <p:nvPr/>
        </p:nvSpPr>
        <p:spPr bwMode="auto">
          <a:xfrm>
            <a:off x="7035800" y="2012950"/>
            <a:ext cx="1905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79" name="Line 287"/>
          <p:cNvSpPr>
            <a:spLocks noChangeShapeType="1"/>
          </p:cNvSpPr>
          <p:nvPr/>
        </p:nvSpPr>
        <p:spPr bwMode="auto">
          <a:xfrm>
            <a:off x="7035800" y="2051050"/>
            <a:ext cx="1905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80" name="Line 288"/>
          <p:cNvSpPr>
            <a:spLocks noChangeShapeType="1"/>
          </p:cNvSpPr>
          <p:nvPr/>
        </p:nvSpPr>
        <p:spPr bwMode="auto">
          <a:xfrm>
            <a:off x="7162800" y="2089150"/>
            <a:ext cx="1397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81" name="Line 289"/>
          <p:cNvSpPr>
            <a:spLocks noChangeShapeType="1"/>
          </p:cNvSpPr>
          <p:nvPr/>
        </p:nvSpPr>
        <p:spPr bwMode="auto">
          <a:xfrm>
            <a:off x="7175500" y="2114550"/>
            <a:ext cx="1397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82" name="Line 290"/>
          <p:cNvSpPr>
            <a:spLocks noChangeShapeType="1"/>
          </p:cNvSpPr>
          <p:nvPr/>
        </p:nvSpPr>
        <p:spPr bwMode="auto">
          <a:xfrm>
            <a:off x="7188200" y="2076450"/>
            <a:ext cx="1397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283" name="Group 294"/>
          <p:cNvGrpSpPr>
            <a:grpSpLocks/>
          </p:cNvGrpSpPr>
          <p:nvPr/>
        </p:nvGrpSpPr>
        <p:grpSpPr bwMode="auto">
          <a:xfrm>
            <a:off x="7175500" y="1962150"/>
            <a:ext cx="165100" cy="39688"/>
            <a:chOff x="4568" y="1600"/>
            <a:chExt cx="104" cy="25"/>
          </a:xfrm>
        </p:grpSpPr>
        <p:sp>
          <p:nvSpPr>
            <p:cNvPr id="284" name="Line 291"/>
            <p:cNvSpPr>
              <a:spLocks noChangeShapeType="1"/>
            </p:cNvSpPr>
            <p:nvPr/>
          </p:nvSpPr>
          <p:spPr bwMode="auto">
            <a:xfrm>
              <a:off x="4568" y="1616"/>
              <a:ext cx="8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85" name="Line 292"/>
            <p:cNvSpPr>
              <a:spLocks noChangeShapeType="1"/>
            </p:cNvSpPr>
            <p:nvPr/>
          </p:nvSpPr>
          <p:spPr bwMode="auto">
            <a:xfrm>
              <a:off x="4576" y="1600"/>
              <a:ext cx="8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86" name="Line 293"/>
            <p:cNvSpPr>
              <a:spLocks noChangeShapeType="1"/>
            </p:cNvSpPr>
            <p:nvPr/>
          </p:nvSpPr>
          <p:spPr bwMode="auto">
            <a:xfrm>
              <a:off x="4584" y="1624"/>
              <a:ext cx="8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287" name="Freeform 295"/>
          <p:cNvSpPr>
            <a:spLocks/>
          </p:cNvSpPr>
          <p:nvPr/>
        </p:nvSpPr>
        <p:spPr bwMode="auto">
          <a:xfrm>
            <a:off x="6769100" y="2317750"/>
            <a:ext cx="647700" cy="469900"/>
          </a:xfrm>
          <a:custGeom>
            <a:avLst/>
            <a:gdLst>
              <a:gd name="T0" fmla="*/ 2147483647 w 408"/>
              <a:gd name="T1" fmla="*/ 2147483647 h 296"/>
              <a:gd name="T2" fmla="*/ 2147483647 w 408"/>
              <a:gd name="T3" fmla="*/ 2147483647 h 296"/>
              <a:gd name="T4" fmla="*/ 2147483647 w 408"/>
              <a:gd name="T5" fmla="*/ 2147483647 h 296"/>
              <a:gd name="T6" fmla="*/ 2147483647 w 408"/>
              <a:gd name="T7" fmla="*/ 2147483647 h 296"/>
              <a:gd name="T8" fmla="*/ 2147483647 w 408"/>
              <a:gd name="T9" fmla="*/ 2147483647 h 296"/>
              <a:gd name="T10" fmla="*/ 2147483647 w 408"/>
              <a:gd name="T11" fmla="*/ 2147483647 h 296"/>
              <a:gd name="T12" fmla="*/ 2147483647 w 408"/>
              <a:gd name="T13" fmla="*/ 2147483647 h 296"/>
              <a:gd name="T14" fmla="*/ 2147483647 w 408"/>
              <a:gd name="T15" fmla="*/ 2147483647 h 296"/>
              <a:gd name="T16" fmla="*/ 2147483647 w 408"/>
              <a:gd name="T17" fmla="*/ 2147483647 h 296"/>
              <a:gd name="T18" fmla="*/ 2147483647 w 408"/>
              <a:gd name="T19" fmla="*/ 2147483647 h 296"/>
              <a:gd name="T20" fmla="*/ 2147483647 w 408"/>
              <a:gd name="T21" fmla="*/ 2147483647 h 296"/>
              <a:gd name="T22" fmla="*/ 2147483647 w 408"/>
              <a:gd name="T23" fmla="*/ 2147483647 h 296"/>
              <a:gd name="T24" fmla="*/ 2147483647 w 408"/>
              <a:gd name="T25" fmla="*/ 2147483647 h 296"/>
              <a:gd name="T26" fmla="*/ 2147483647 w 408"/>
              <a:gd name="T27" fmla="*/ 2147483647 h 296"/>
              <a:gd name="T28" fmla="*/ 2147483647 w 408"/>
              <a:gd name="T29" fmla="*/ 2147483647 h 296"/>
              <a:gd name="T30" fmla="*/ 2147483647 w 408"/>
              <a:gd name="T31" fmla="*/ 2147483647 h 296"/>
              <a:gd name="T32" fmla="*/ 2147483647 w 408"/>
              <a:gd name="T33" fmla="*/ 2147483647 h 296"/>
              <a:gd name="T34" fmla="*/ 2147483647 w 408"/>
              <a:gd name="T35" fmla="*/ 2147483647 h 296"/>
              <a:gd name="T36" fmla="*/ 2147483647 w 408"/>
              <a:gd name="T37" fmla="*/ 2147483647 h 296"/>
              <a:gd name="T38" fmla="*/ 2147483647 w 408"/>
              <a:gd name="T39" fmla="*/ 2147483647 h 296"/>
              <a:gd name="T40" fmla="*/ 2147483647 w 408"/>
              <a:gd name="T41" fmla="*/ 2147483647 h 296"/>
              <a:gd name="T42" fmla="*/ 2147483647 w 408"/>
              <a:gd name="T43" fmla="*/ 2147483647 h 296"/>
              <a:gd name="T44" fmla="*/ 2147483647 w 408"/>
              <a:gd name="T45" fmla="*/ 2147483647 h 296"/>
              <a:gd name="T46" fmla="*/ 2147483647 w 408"/>
              <a:gd name="T47" fmla="*/ 2147483647 h 296"/>
              <a:gd name="T48" fmla="*/ 0 w 408"/>
              <a:gd name="T49" fmla="*/ 2147483647 h 296"/>
              <a:gd name="T50" fmla="*/ 0 w 408"/>
              <a:gd name="T51" fmla="*/ 2147483647 h 296"/>
              <a:gd name="T52" fmla="*/ 0 w 408"/>
              <a:gd name="T53" fmla="*/ 2147483647 h 296"/>
              <a:gd name="T54" fmla="*/ 0 w 408"/>
              <a:gd name="T55" fmla="*/ 2147483647 h 296"/>
              <a:gd name="T56" fmla="*/ 2147483647 w 408"/>
              <a:gd name="T57" fmla="*/ 0 h 296"/>
              <a:gd name="T58" fmla="*/ 2147483647 w 408"/>
              <a:gd name="T59" fmla="*/ 2147483647 h 29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8"/>
              <a:gd name="T91" fmla="*/ 0 h 296"/>
              <a:gd name="T92" fmla="*/ 408 w 408"/>
              <a:gd name="T93" fmla="*/ 296 h 29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8" h="296">
                <a:moveTo>
                  <a:pt x="408" y="200"/>
                </a:moveTo>
                <a:lnTo>
                  <a:pt x="392" y="216"/>
                </a:lnTo>
                <a:lnTo>
                  <a:pt x="376" y="232"/>
                </a:lnTo>
                <a:lnTo>
                  <a:pt x="360" y="240"/>
                </a:lnTo>
                <a:lnTo>
                  <a:pt x="344" y="256"/>
                </a:lnTo>
                <a:lnTo>
                  <a:pt x="320" y="264"/>
                </a:lnTo>
                <a:lnTo>
                  <a:pt x="304" y="272"/>
                </a:lnTo>
                <a:lnTo>
                  <a:pt x="288" y="280"/>
                </a:lnTo>
                <a:lnTo>
                  <a:pt x="264" y="280"/>
                </a:lnTo>
                <a:lnTo>
                  <a:pt x="248" y="288"/>
                </a:lnTo>
                <a:lnTo>
                  <a:pt x="224" y="288"/>
                </a:lnTo>
                <a:lnTo>
                  <a:pt x="208" y="288"/>
                </a:lnTo>
                <a:lnTo>
                  <a:pt x="192" y="296"/>
                </a:lnTo>
                <a:lnTo>
                  <a:pt x="168" y="296"/>
                </a:lnTo>
                <a:lnTo>
                  <a:pt x="152" y="288"/>
                </a:lnTo>
                <a:lnTo>
                  <a:pt x="136" y="288"/>
                </a:lnTo>
                <a:lnTo>
                  <a:pt x="120" y="288"/>
                </a:lnTo>
                <a:lnTo>
                  <a:pt x="96" y="280"/>
                </a:lnTo>
                <a:lnTo>
                  <a:pt x="80" y="272"/>
                </a:lnTo>
                <a:lnTo>
                  <a:pt x="64" y="264"/>
                </a:lnTo>
                <a:lnTo>
                  <a:pt x="48" y="256"/>
                </a:lnTo>
                <a:lnTo>
                  <a:pt x="32" y="248"/>
                </a:lnTo>
                <a:lnTo>
                  <a:pt x="24" y="240"/>
                </a:lnTo>
                <a:lnTo>
                  <a:pt x="8" y="224"/>
                </a:lnTo>
                <a:lnTo>
                  <a:pt x="0" y="216"/>
                </a:lnTo>
                <a:lnTo>
                  <a:pt x="240" y="0"/>
                </a:lnTo>
                <a:lnTo>
                  <a:pt x="408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288" name="Freeform 296"/>
          <p:cNvSpPr>
            <a:spLocks/>
          </p:cNvSpPr>
          <p:nvPr/>
        </p:nvSpPr>
        <p:spPr bwMode="auto">
          <a:xfrm>
            <a:off x="6756400" y="2622550"/>
            <a:ext cx="647700" cy="152400"/>
          </a:xfrm>
          <a:custGeom>
            <a:avLst/>
            <a:gdLst>
              <a:gd name="T0" fmla="*/ 2147483647 w 408"/>
              <a:gd name="T1" fmla="*/ 0 h 96"/>
              <a:gd name="T2" fmla="*/ 2147483647 w 408"/>
              <a:gd name="T3" fmla="*/ 2147483647 h 96"/>
              <a:gd name="T4" fmla="*/ 2147483647 w 408"/>
              <a:gd name="T5" fmla="*/ 2147483647 h 96"/>
              <a:gd name="T6" fmla="*/ 2147483647 w 408"/>
              <a:gd name="T7" fmla="*/ 2147483647 h 96"/>
              <a:gd name="T8" fmla="*/ 2147483647 w 408"/>
              <a:gd name="T9" fmla="*/ 2147483647 h 96"/>
              <a:gd name="T10" fmla="*/ 2147483647 w 408"/>
              <a:gd name="T11" fmla="*/ 2147483647 h 96"/>
              <a:gd name="T12" fmla="*/ 2147483647 w 408"/>
              <a:gd name="T13" fmla="*/ 2147483647 h 96"/>
              <a:gd name="T14" fmla="*/ 2147483647 w 408"/>
              <a:gd name="T15" fmla="*/ 2147483647 h 96"/>
              <a:gd name="T16" fmla="*/ 2147483647 w 408"/>
              <a:gd name="T17" fmla="*/ 2147483647 h 96"/>
              <a:gd name="T18" fmla="*/ 2147483647 w 408"/>
              <a:gd name="T19" fmla="*/ 2147483647 h 96"/>
              <a:gd name="T20" fmla="*/ 2147483647 w 408"/>
              <a:gd name="T21" fmla="*/ 2147483647 h 96"/>
              <a:gd name="T22" fmla="*/ 2147483647 w 408"/>
              <a:gd name="T23" fmla="*/ 2147483647 h 96"/>
              <a:gd name="T24" fmla="*/ 2147483647 w 408"/>
              <a:gd name="T25" fmla="*/ 2147483647 h 96"/>
              <a:gd name="T26" fmla="*/ 2147483647 w 408"/>
              <a:gd name="T27" fmla="*/ 2147483647 h 96"/>
              <a:gd name="T28" fmla="*/ 2147483647 w 408"/>
              <a:gd name="T29" fmla="*/ 2147483647 h 96"/>
              <a:gd name="T30" fmla="*/ 2147483647 w 408"/>
              <a:gd name="T31" fmla="*/ 2147483647 h 96"/>
              <a:gd name="T32" fmla="*/ 2147483647 w 408"/>
              <a:gd name="T33" fmla="*/ 2147483647 h 96"/>
              <a:gd name="T34" fmla="*/ 2147483647 w 408"/>
              <a:gd name="T35" fmla="*/ 2147483647 h 96"/>
              <a:gd name="T36" fmla="*/ 2147483647 w 408"/>
              <a:gd name="T37" fmla="*/ 2147483647 h 96"/>
              <a:gd name="T38" fmla="*/ 2147483647 w 408"/>
              <a:gd name="T39" fmla="*/ 2147483647 h 96"/>
              <a:gd name="T40" fmla="*/ 2147483647 w 408"/>
              <a:gd name="T41" fmla="*/ 2147483647 h 96"/>
              <a:gd name="T42" fmla="*/ 2147483647 w 408"/>
              <a:gd name="T43" fmla="*/ 2147483647 h 96"/>
              <a:gd name="T44" fmla="*/ 2147483647 w 408"/>
              <a:gd name="T45" fmla="*/ 2147483647 h 96"/>
              <a:gd name="T46" fmla="*/ 2147483647 w 408"/>
              <a:gd name="T47" fmla="*/ 2147483647 h 96"/>
              <a:gd name="T48" fmla="*/ 0 w 408"/>
              <a:gd name="T49" fmla="*/ 2147483647 h 96"/>
              <a:gd name="T50" fmla="*/ 0 w 408"/>
              <a:gd name="T51" fmla="*/ 2147483647 h 96"/>
              <a:gd name="T52" fmla="*/ 0 w 408"/>
              <a:gd name="T53" fmla="*/ 2147483647 h 96"/>
              <a:gd name="T54" fmla="*/ 0 w 408"/>
              <a:gd name="T55" fmla="*/ 2147483647 h 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8"/>
              <a:gd name="T85" fmla="*/ 0 h 96"/>
              <a:gd name="T86" fmla="*/ 408 w 408"/>
              <a:gd name="T87" fmla="*/ 96 h 9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8" h="96">
                <a:moveTo>
                  <a:pt x="408" y="0"/>
                </a:moveTo>
                <a:lnTo>
                  <a:pt x="392" y="16"/>
                </a:lnTo>
                <a:lnTo>
                  <a:pt x="376" y="32"/>
                </a:lnTo>
                <a:lnTo>
                  <a:pt x="360" y="40"/>
                </a:lnTo>
                <a:lnTo>
                  <a:pt x="344" y="56"/>
                </a:lnTo>
                <a:lnTo>
                  <a:pt x="320" y="64"/>
                </a:lnTo>
                <a:lnTo>
                  <a:pt x="304" y="72"/>
                </a:lnTo>
                <a:lnTo>
                  <a:pt x="288" y="80"/>
                </a:lnTo>
                <a:lnTo>
                  <a:pt x="264" y="80"/>
                </a:lnTo>
                <a:lnTo>
                  <a:pt x="248" y="88"/>
                </a:lnTo>
                <a:lnTo>
                  <a:pt x="224" y="88"/>
                </a:lnTo>
                <a:lnTo>
                  <a:pt x="208" y="88"/>
                </a:lnTo>
                <a:lnTo>
                  <a:pt x="192" y="96"/>
                </a:lnTo>
                <a:lnTo>
                  <a:pt x="168" y="96"/>
                </a:lnTo>
                <a:lnTo>
                  <a:pt x="152" y="88"/>
                </a:lnTo>
                <a:lnTo>
                  <a:pt x="136" y="88"/>
                </a:lnTo>
                <a:lnTo>
                  <a:pt x="120" y="88"/>
                </a:lnTo>
                <a:lnTo>
                  <a:pt x="96" y="80"/>
                </a:lnTo>
                <a:lnTo>
                  <a:pt x="80" y="72"/>
                </a:lnTo>
                <a:lnTo>
                  <a:pt x="64" y="64"/>
                </a:lnTo>
                <a:lnTo>
                  <a:pt x="48" y="56"/>
                </a:lnTo>
                <a:lnTo>
                  <a:pt x="32" y="48"/>
                </a:lnTo>
                <a:lnTo>
                  <a:pt x="24" y="40"/>
                </a:lnTo>
                <a:lnTo>
                  <a:pt x="8" y="24"/>
                </a:lnTo>
                <a:lnTo>
                  <a:pt x="0" y="1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289" name="Group 299"/>
          <p:cNvGrpSpPr>
            <a:grpSpLocks/>
          </p:cNvGrpSpPr>
          <p:nvPr/>
        </p:nvGrpSpPr>
        <p:grpSpPr bwMode="auto">
          <a:xfrm>
            <a:off x="6705600" y="2597150"/>
            <a:ext cx="203200" cy="203200"/>
            <a:chOff x="4272" y="2000"/>
            <a:chExt cx="128" cy="128"/>
          </a:xfrm>
        </p:grpSpPr>
        <p:sp>
          <p:nvSpPr>
            <p:cNvPr id="290" name="Line 297"/>
            <p:cNvSpPr>
              <a:spLocks noChangeShapeType="1"/>
            </p:cNvSpPr>
            <p:nvPr/>
          </p:nvSpPr>
          <p:spPr bwMode="auto">
            <a:xfrm>
              <a:off x="4312" y="2040"/>
              <a:ext cx="40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91" name="Freeform 298"/>
            <p:cNvSpPr>
              <a:spLocks/>
            </p:cNvSpPr>
            <p:nvPr/>
          </p:nvSpPr>
          <p:spPr bwMode="auto">
            <a:xfrm>
              <a:off x="4272" y="2000"/>
              <a:ext cx="128" cy="128"/>
            </a:xfrm>
            <a:custGeom>
              <a:avLst/>
              <a:gdLst>
                <a:gd name="T0" fmla="*/ 88 w 128"/>
                <a:gd name="T1" fmla="*/ 88 h 128"/>
                <a:gd name="T2" fmla="*/ 128 w 128"/>
                <a:gd name="T3" fmla="*/ 48 h 128"/>
                <a:gd name="T4" fmla="*/ 0 w 128"/>
                <a:gd name="T5" fmla="*/ 0 h 128"/>
                <a:gd name="T6" fmla="*/ 48 w 128"/>
                <a:gd name="T7" fmla="*/ 128 h 128"/>
                <a:gd name="T8" fmla="*/ 88 w 128"/>
                <a:gd name="T9" fmla="*/ 8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28"/>
                <a:gd name="T17" fmla="*/ 128 w 128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28">
                  <a:moveTo>
                    <a:pt x="88" y="88"/>
                  </a:moveTo>
                  <a:lnTo>
                    <a:pt x="128" y="48"/>
                  </a:lnTo>
                  <a:lnTo>
                    <a:pt x="0" y="0"/>
                  </a:lnTo>
                  <a:lnTo>
                    <a:pt x="48" y="12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292" name="Group 305"/>
          <p:cNvGrpSpPr>
            <a:grpSpLocks/>
          </p:cNvGrpSpPr>
          <p:nvPr/>
        </p:nvGrpSpPr>
        <p:grpSpPr bwMode="auto">
          <a:xfrm>
            <a:off x="6807200" y="1314450"/>
            <a:ext cx="711200" cy="482600"/>
            <a:chOff x="4336" y="1192"/>
            <a:chExt cx="448" cy="304"/>
          </a:xfrm>
        </p:grpSpPr>
        <p:sp>
          <p:nvSpPr>
            <p:cNvPr id="293" name="Freeform 300"/>
            <p:cNvSpPr>
              <a:spLocks/>
            </p:cNvSpPr>
            <p:nvPr/>
          </p:nvSpPr>
          <p:spPr bwMode="auto">
            <a:xfrm>
              <a:off x="4376" y="1200"/>
              <a:ext cx="408" cy="296"/>
            </a:xfrm>
            <a:custGeom>
              <a:avLst/>
              <a:gdLst>
                <a:gd name="T0" fmla="*/ 408 w 408"/>
                <a:gd name="T1" fmla="*/ 96 h 296"/>
                <a:gd name="T2" fmla="*/ 392 w 408"/>
                <a:gd name="T3" fmla="*/ 80 h 296"/>
                <a:gd name="T4" fmla="*/ 376 w 408"/>
                <a:gd name="T5" fmla="*/ 64 h 296"/>
                <a:gd name="T6" fmla="*/ 360 w 408"/>
                <a:gd name="T7" fmla="*/ 56 h 296"/>
                <a:gd name="T8" fmla="*/ 344 w 408"/>
                <a:gd name="T9" fmla="*/ 40 h 296"/>
                <a:gd name="T10" fmla="*/ 320 w 408"/>
                <a:gd name="T11" fmla="*/ 32 h 296"/>
                <a:gd name="T12" fmla="*/ 304 w 408"/>
                <a:gd name="T13" fmla="*/ 24 h 296"/>
                <a:gd name="T14" fmla="*/ 288 w 408"/>
                <a:gd name="T15" fmla="*/ 16 h 296"/>
                <a:gd name="T16" fmla="*/ 264 w 408"/>
                <a:gd name="T17" fmla="*/ 16 h 296"/>
                <a:gd name="T18" fmla="*/ 248 w 408"/>
                <a:gd name="T19" fmla="*/ 8 h 296"/>
                <a:gd name="T20" fmla="*/ 224 w 408"/>
                <a:gd name="T21" fmla="*/ 8 h 296"/>
                <a:gd name="T22" fmla="*/ 208 w 408"/>
                <a:gd name="T23" fmla="*/ 8 h 296"/>
                <a:gd name="T24" fmla="*/ 192 w 408"/>
                <a:gd name="T25" fmla="*/ 0 h 296"/>
                <a:gd name="T26" fmla="*/ 168 w 408"/>
                <a:gd name="T27" fmla="*/ 0 h 296"/>
                <a:gd name="T28" fmla="*/ 152 w 408"/>
                <a:gd name="T29" fmla="*/ 8 h 296"/>
                <a:gd name="T30" fmla="*/ 136 w 408"/>
                <a:gd name="T31" fmla="*/ 8 h 296"/>
                <a:gd name="T32" fmla="*/ 120 w 408"/>
                <a:gd name="T33" fmla="*/ 8 h 296"/>
                <a:gd name="T34" fmla="*/ 96 w 408"/>
                <a:gd name="T35" fmla="*/ 16 h 296"/>
                <a:gd name="T36" fmla="*/ 80 w 408"/>
                <a:gd name="T37" fmla="*/ 24 h 296"/>
                <a:gd name="T38" fmla="*/ 64 w 408"/>
                <a:gd name="T39" fmla="*/ 32 h 296"/>
                <a:gd name="T40" fmla="*/ 48 w 408"/>
                <a:gd name="T41" fmla="*/ 40 h 296"/>
                <a:gd name="T42" fmla="*/ 32 w 408"/>
                <a:gd name="T43" fmla="*/ 48 h 296"/>
                <a:gd name="T44" fmla="*/ 24 w 408"/>
                <a:gd name="T45" fmla="*/ 56 h 296"/>
                <a:gd name="T46" fmla="*/ 8 w 408"/>
                <a:gd name="T47" fmla="*/ 72 h 296"/>
                <a:gd name="T48" fmla="*/ 0 w 408"/>
                <a:gd name="T49" fmla="*/ 80 h 296"/>
                <a:gd name="T50" fmla="*/ 0 w 408"/>
                <a:gd name="T51" fmla="*/ 80 h 296"/>
                <a:gd name="T52" fmla="*/ 0 w 408"/>
                <a:gd name="T53" fmla="*/ 80 h 296"/>
                <a:gd name="T54" fmla="*/ 0 w 408"/>
                <a:gd name="T55" fmla="*/ 80 h 296"/>
                <a:gd name="T56" fmla="*/ 240 w 408"/>
                <a:gd name="T57" fmla="*/ 296 h 296"/>
                <a:gd name="T58" fmla="*/ 408 w 408"/>
                <a:gd name="T59" fmla="*/ 96 h 2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8"/>
                <a:gd name="T91" fmla="*/ 0 h 296"/>
                <a:gd name="T92" fmla="*/ 408 w 408"/>
                <a:gd name="T93" fmla="*/ 296 h 2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8" h="296">
                  <a:moveTo>
                    <a:pt x="408" y="96"/>
                  </a:moveTo>
                  <a:lnTo>
                    <a:pt x="392" y="80"/>
                  </a:lnTo>
                  <a:lnTo>
                    <a:pt x="376" y="64"/>
                  </a:lnTo>
                  <a:lnTo>
                    <a:pt x="360" y="56"/>
                  </a:lnTo>
                  <a:lnTo>
                    <a:pt x="344" y="40"/>
                  </a:lnTo>
                  <a:lnTo>
                    <a:pt x="320" y="32"/>
                  </a:lnTo>
                  <a:lnTo>
                    <a:pt x="304" y="24"/>
                  </a:lnTo>
                  <a:lnTo>
                    <a:pt x="288" y="16"/>
                  </a:lnTo>
                  <a:lnTo>
                    <a:pt x="264" y="16"/>
                  </a:lnTo>
                  <a:lnTo>
                    <a:pt x="248" y="8"/>
                  </a:lnTo>
                  <a:lnTo>
                    <a:pt x="224" y="8"/>
                  </a:lnTo>
                  <a:lnTo>
                    <a:pt x="208" y="8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240" y="296"/>
                  </a:lnTo>
                  <a:lnTo>
                    <a:pt x="40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294" name="Freeform 301"/>
            <p:cNvSpPr>
              <a:spLocks/>
            </p:cNvSpPr>
            <p:nvPr/>
          </p:nvSpPr>
          <p:spPr bwMode="auto">
            <a:xfrm>
              <a:off x="4368" y="1192"/>
              <a:ext cx="408" cy="96"/>
            </a:xfrm>
            <a:custGeom>
              <a:avLst/>
              <a:gdLst>
                <a:gd name="T0" fmla="*/ 408 w 408"/>
                <a:gd name="T1" fmla="*/ 96 h 96"/>
                <a:gd name="T2" fmla="*/ 392 w 408"/>
                <a:gd name="T3" fmla="*/ 80 h 96"/>
                <a:gd name="T4" fmla="*/ 376 w 408"/>
                <a:gd name="T5" fmla="*/ 64 h 96"/>
                <a:gd name="T6" fmla="*/ 360 w 408"/>
                <a:gd name="T7" fmla="*/ 56 h 96"/>
                <a:gd name="T8" fmla="*/ 344 w 408"/>
                <a:gd name="T9" fmla="*/ 40 h 96"/>
                <a:gd name="T10" fmla="*/ 320 w 408"/>
                <a:gd name="T11" fmla="*/ 32 h 96"/>
                <a:gd name="T12" fmla="*/ 304 w 408"/>
                <a:gd name="T13" fmla="*/ 24 h 96"/>
                <a:gd name="T14" fmla="*/ 288 w 408"/>
                <a:gd name="T15" fmla="*/ 16 h 96"/>
                <a:gd name="T16" fmla="*/ 264 w 408"/>
                <a:gd name="T17" fmla="*/ 16 h 96"/>
                <a:gd name="T18" fmla="*/ 248 w 408"/>
                <a:gd name="T19" fmla="*/ 8 h 96"/>
                <a:gd name="T20" fmla="*/ 224 w 408"/>
                <a:gd name="T21" fmla="*/ 8 h 96"/>
                <a:gd name="T22" fmla="*/ 208 w 408"/>
                <a:gd name="T23" fmla="*/ 8 h 96"/>
                <a:gd name="T24" fmla="*/ 192 w 408"/>
                <a:gd name="T25" fmla="*/ 0 h 96"/>
                <a:gd name="T26" fmla="*/ 168 w 408"/>
                <a:gd name="T27" fmla="*/ 0 h 96"/>
                <a:gd name="T28" fmla="*/ 152 w 408"/>
                <a:gd name="T29" fmla="*/ 8 h 96"/>
                <a:gd name="T30" fmla="*/ 136 w 408"/>
                <a:gd name="T31" fmla="*/ 8 h 96"/>
                <a:gd name="T32" fmla="*/ 120 w 408"/>
                <a:gd name="T33" fmla="*/ 8 h 96"/>
                <a:gd name="T34" fmla="*/ 96 w 408"/>
                <a:gd name="T35" fmla="*/ 16 h 96"/>
                <a:gd name="T36" fmla="*/ 80 w 408"/>
                <a:gd name="T37" fmla="*/ 24 h 96"/>
                <a:gd name="T38" fmla="*/ 64 w 408"/>
                <a:gd name="T39" fmla="*/ 32 h 96"/>
                <a:gd name="T40" fmla="*/ 48 w 408"/>
                <a:gd name="T41" fmla="*/ 40 h 96"/>
                <a:gd name="T42" fmla="*/ 32 w 408"/>
                <a:gd name="T43" fmla="*/ 48 h 96"/>
                <a:gd name="T44" fmla="*/ 24 w 408"/>
                <a:gd name="T45" fmla="*/ 56 h 96"/>
                <a:gd name="T46" fmla="*/ 8 w 408"/>
                <a:gd name="T47" fmla="*/ 72 h 96"/>
                <a:gd name="T48" fmla="*/ 0 w 408"/>
                <a:gd name="T49" fmla="*/ 80 h 96"/>
                <a:gd name="T50" fmla="*/ 0 w 408"/>
                <a:gd name="T51" fmla="*/ 80 h 96"/>
                <a:gd name="T52" fmla="*/ 0 w 408"/>
                <a:gd name="T53" fmla="*/ 80 h 96"/>
                <a:gd name="T54" fmla="*/ 0 w 408"/>
                <a:gd name="T55" fmla="*/ 80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8"/>
                <a:gd name="T85" fmla="*/ 0 h 96"/>
                <a:gd name="T86" fmla="*/ 408 w 408"/>
                <a:gd name="T87" fmla="*/ 96 h 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8" h="96">
                  <a:moveTo>
                    <a:pt x="408" y="96"/>
                  </a:moveTo>
                  <a:lnTo>
                    <a:pt x="392" y="80"/>
                  </a:lnTo>
                  <a:lnTo>
                    <a:pt x="376" y="64"/>
                  </a:lnTo>
                  <a:lnTo>
                    <a:pt x="360" y="56"/>
                  </a:lnTo>
                  <a:lnTo>
                    <a:pt x="344" y="40"/>
                  </a:lnTo>
                  <a:lnTo>
                    <a:pt x="320" y="32"/>
                  </a:lnTo>
                  <a:lnTo>
                    <a:pt x="304" y="24"/>
                  </a:lnTo>
                  <a:lnTo>
                    <a:pt x="288" y="16"/>
                  </a:lnTo>
                  <a:lnTo>
                    <a:pt x="264" y="16"/>
                  </a:lnTo>
                  <a:lnTo>
                    <a:pt x="248" y="8"/>
                  </a:lnTo>
                  <a:lnTo>
                    <a:pt x="224" y="8"/>
                  </a:lnTo>
                  <a:lnTo>
                    <a:pt x="208" y="8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8" y="72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295" name="Group 304"/>
            <p:cNvGrpSpPr>
              <a:grpSpLocks/>
            </p:cNvGrpSpPr>
            <p:nvPr/>
          </p:nvGrpSpPr>
          <p:grpSpPr bwMode="auto">
            <a:xfrm>
              <a:off x="4336" y="1192"/>
              <a:ext cx="128" cy="128"/>
              <a:chOff x="4336" y="1192"/>
              <a:chExt cx="128" cy="128"/>
            </a:xfrm>
          </p:grpSpPr>
          <p:sp>
            <p:nvSpPr>
              <p:cNvPr id="296" name="Line 302"/>
              <p:cNvSpPr>
                <a:spLocks noChangeShapeType="1"/>
              </p:cNvSpPr>
              <p:nvPr/>
            </p:nvSpPr>
            <p:spPr bwMode="auto">
              <a:xfrm flipV="1">
                <a:off x="4376" y="1224"/>
                <a:ext cx="40" cy="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297" name="Freeform 303"/>
              <p:cNvSpPr>
                <a:spLocks/>
              </p:cNvSpPr>
              <p:nvPr/>
            </p:nvSpPr>
            <p:spPr bwMode="auto">
              <a:xfrm>
                <a:off x="4336" y="1192"/>
                <a:ext cx="128" cy="128"/>
              </a:xfrm>
              <a:custGeom>
                <a:avLst/>
                <a:gdLst>
                  <a:gd name="T0" fmla="*/ 88 w 128"/>
                  <a:gd name="T1" fmla="*/ 40 h 128"/>
                  <a:gd name="T2" fmla="*/ 48 w 128"/>
                  <a:gd name="T3" fmla="*/ 0 h 128"/>
                  <a:gd name="T4" fmla="*/ 0 w 128"/>
                  <a:gd name="T5" fmla="*/ 128 h 128"/>
                  <a:gd name="T6" fmla="*/ 128 w 128"/>
                  <a:gd name="T7" fmla="*/ 80 h 128"/>
                  <a:gd name="T8" fmla="*/ 88 w 128"/>
                  <a:gd name="T9" fmla="*/ 4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28"/>
                  <a:gd name="T17" fmla="*/ 128 w 128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28">
                    <a:moveTo>
                      <a:pt x="88" y="40"/>
                    </a:moveTo>
                    <a:lnTo>
                      <a:pt x="48" y="0"/>
                    </a:lnTo>
                    <a:lnTo>
                      <a:pt x="0" y="128"/>
                    </a:lnTo>
                    <a:lnTo>
                      <a:pt x="128" y="8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298" name="Group 308"/>
          <p:cNvGrpSpPr>
            <a:grpSpLocks/>
          </p:cNvGrpSpPr>
          <p:nvPr/>
        </p:nvGrpSpPr>
        <p:grpSpPr bwMode="auto">
          <a:xfrm>
            <a:off x="7404100" y="1987550"/>
            <a:ext cx="304800" cy="127000"/>
            <a:chOff x="4712" y="1616"/>
            <a:chExt cx="192" cy="80"/>
          </a:xfrm>
        </p:grpSpPr>
        <p:sp>
          <p:nvSpPr>
            <p:cNvPr id="299" name="Line 306"/>
            <p:cNvSpPr>
              <a:spLocks noChangeShapeType="1"/>
            </p:cNvSpPr>
            <p:nvPr/>
          </p:nvSpPr>
          <p:spPr bwMode="auto">
            <a:xfrm>
              <a:off x="4712" y="1656"/>
              <a:ext cx="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00" name="Freeform 307"/>
            <p:cNvSpPr>
              <a:spLocks/>
            </p:cNvSpPr>
            <p:nvPr/>
          </p:nvSpPr>
          <p:spPr bwMode="auto">
            <a:xfrm>
              <a:off x="4808" y="1616"/>
              <a:ext cx="96" cy="80"/>
            </a:xfrm>
            <a:custGeom>
              <a:avLst/>
              <a:gdLst>
                <a:gd name="T0" fmla="*/ 0 w 96"/>
                <a:gd name="T1" fmla="*/ 40 h 80"/>
                <a:gd name="T2" fmla="*/ 0 w 96"/>
                <a:gd name="T3" fmla="*/ 80 h 80"/>
                <a:gd name="T4" fmla="*/ 96 w 96"/>
                <a:gd name="T5" fmla="*/ 40 h 80"/>
                <a:gd name="T6" fmla="*/ 0 w 96"/>
                <a:gd name="T7" fmla="*/ 0 h 80"/>
                <a:gd name="T8" fmla="*/ 0 w 96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0"/>
                <a:gd name="T17" fmla="*/ 96 w 9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0">
                  <a:moveTo>
                    <a:pt x="0" y="40"/>
                  </a:moveTo>
                  <a:lnTo>
                    <a:pt x="0" y="80"/>
                  </a:lnTo>
                  <a:lnTo>
                    <a:pt x="96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301" name="Rectangle 309"/>
          <p:cNvSpPr>
            <a:spLocks noChangeArrowheads="1"/>
          </p:cNvSpPr>
          <p:nvPr/>
        </p:nvSpPr>
        <p:spPr bwMode="auto">
          <a:xfrm>
            <a:off x="7473950" y="1739900"/>
            <a:ext cx="4937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T cell</a:t>
            </a:r>
            <a:endParaRPr lang="en-US">
              <a:latin typeface="Comic Sans MS"/>
              <a:cs typeface="Comic Sans MS"/>
            </a:endParaRPr>
          </a:p>
        </p:txBody>
      </p:sp>
      <p:grpSp>
        <p:nvGrpSpPr>
          <p:cNvPr id="302" name="Group 312"/>
          <p:cNvGrpSpPr>
            <a:grpSpLocks/>
          </p:cNvGrpSpPr>
          <p:nvPr/>
        </p:nvGrpSpPr>
        <p:grpSpPr bwMode="auto">
          <a:xfrm>
            <a:off x="4826000" y="1860550"/>
            <a:ext cx="850900" cy="127000"/>
            <a:chOff x="3088" y="1536"/>
            <a:chExt cx="536" cy="80"/>
          </a:xfrm>
        </p:grpSpPr>
        <p:sp>
          <p:nvSpPr>
            <p:cNvPr id="303" name="Line 310"/>
            <p:cNvSpPr>
              <a:spLocks noChangeShapeType="1"/>
            </p:cNvSpPr>
            <p:nvPr/>
          </p:nvSpPr>
          <p:spPr bwMode="auto">
            <a:xfrm>
              <a:off x="3088" y="1576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04" name="Freeform 311"/>
            <p:cNvSpPr>
              <a:spLocks/>
            </p:cNvSpPr>
            <p:nvPr/>
          </p:nvSpPr>
          <p:spPr bwMode="auto">
            <a:xfrm>
              <a:off x="3528" y="1536"/>
              <a:ext cx="96" cy="80"/>
            </a:xfrm>
            <a:custGeom>
              <a:avLst/>
              <a:gdLst>
                <a:gd name="T0" fmla="*/ 0 w 96"/>
                <a:gd name="T1" fmla="*/ 40 h 80"/>
                <a:gd name="T2" fmla="*/ 0 w 96"/>
                <a:gd name="T3" fmla="*/ 80 h 80"/>
                <a:gd name="T4" fmla="*/ 96 w 96"/>
                <a:gd name="T5" fmla="*/ 40 h 80"/>
                <a:gd name="T6" fmla="*/ 0 w 96"/>
                <a:gd name="T7" fmla="*/ 0 h 80"/>
                <a:gd name="T8" fmla="*/ 0 w 96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0"/>
                <a:gd name="T17" fmla="*/ 96 w 9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0">
                  <a:moveTo>
                    <a:pt x="0" y="40"/>
                  </a:moveTo>
                  <a:lnTo>
                    <a:pt x="0" y="80"/>
                  </a:lnTo>
                  <a:lnTo>
                    <a:pt x="96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305" name="Oval 313"/>
          <p:cNvSpPr>
            <a:spLocks noChangeArrowheads="1"/>
          </p:cNvSpPr>
          <p:nvPr/>
        </p:nvSpPr>
        <p:spPr bwMode="auto">
          <a:xfrm>
            <a:off x="6972300" y="2025650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306" name="Group 316"/>
          <p:cNvGrpSpPr>
            <a:grpSpLocks/>
          </p:cNvGrpSpPr>
          <p:nvPr/>
        </p:nvGrpSpPr>
        <p:grpSpPr bwMode="auto">
          <a:xfrm>
            <a:off x="1379538" y="2667000"/>
            <a:ext cx="127000" cy="495300"/>
            <a:chOff x="1152" y="2032"/>
            <a:chExt cx="80" cy="312"/>
          </a:xfrm>
        </p:grpSpPr>
        <p:sp>
          <p:nvSpPr>
            <p:cNvPr id="307" name="Line 314"/>
            <p:cNvSpPr>
              <a:spLocks noChangeShapeType="1"/>
            </p:cNvSpPr>
            <p:nvPr/>
          </p:nvSpPr>
          <p:spPr bwMode="auto">
            <a:xfrm>
              <a:off x="1192" y="2032"/>
              <a:ext cx="1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08" name="Freeform 315"/>
            <p:cNvSpPr>
              <a:spLocks/>
            </p:cNvSpPr>
            <p:nvPr/>
          </p:nvSpPr>
          <p:spPr bwMode="auto">
            <a:xfrm>
              <a:off x="1152" y="2248"/>
              <a:ext cx="80" cy="96"/>
            </a:xfrm>
            <a:custGeom>
              <a:avLst/>
              <a:gdLst>
                <a:gd name="T0" fmla="*/ 40 w 80"/>
                <a:gd name="T1" fmla="*/ 0 h 96"/>
                <a:gd name="T2" fmla="*/ 0 w 80"/>
                <a:gd name="T3" fmla="*/ 0 h 96"/>
                <a:gd name="T4" fmla="*/ 40 w 80"/>
                <a:gd name="T5" fmla="*/ 96 h 96"/>
                <a:gd name="T6" fmla="*/ 80 w 80"/>
                <a:gd name="T7" fmla="*/ 0 h 96"/>
                <a:gd name="T8" fmla="*/ 40 w 8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6"/>
                <a:gd name="T17" fmla="*/ 80 w 8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6">
                  <a:moveTo>
                    <a:pt x="40" y="0"/>
                  </a:moveTo>
                  <a:lnTo>
                    <a:pt x="0" y="0"/>
                  </a:lnTo>
                  <a:lnTo>
                    <a:pt x="40" y="96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grpSp>
        <p:nvGrpSpPr>
          <p:cNvPr id="309" name="Group 319"/>
          <p:cNvGrpSpPr>
            <a:grpSpLocks/>
          </p:cNvGrpSpPr>
          <p:nvPr/>
        </p:nvGrpSpPr>
        <p:grpSpPr bwMode="auto">
          <a:xfrm>
            <a:off x="6350000" y="2711450"/>
            <a:ext cx="127000" cy="457200"/>
            <a:chOff x="4048" y="2072"/>
            <a:chExt cx="80" cy="288"/>
          </a:xfrm>
        </p:grpSpPr>
        <p:sp>
          <p:nvSpPr>
            <p:cNvPr id="310" name="Line 317"/>
            <p:cNvSpPr>
              <a:spLocks noChangeShapeType="1"/>
            </p:cNvSpPr>
            <p:nvPr/>
          </p:nvSpPr>
          <p:spPr bwMode="auto">
            <a:xfrm>
              <a:off x="4088" y="2072"/>
              <a:ext cx="1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11" name="Freeform 318"/>
            <p:cNvSpPr>
              <a:spLocks/>
            </p:cNvSpPr>
            <p:nvPr/>
          </p:nvSpPr>
          <p:spPr bwMode="auto">
            <a:xfrm>
              <a:off x="4048" y="2264"/>
              <a:ext cx="80" cy="96"/>
            </a:xfrm>
            <a:custGeom>
              <a:avLst/>
              <a:gdLst>
                <a:gd name="T0" fmla="*/ 40 w 80"/>
                <a:gd name="T1" fmla="*/ 0 h 96"/>
                <a:gd name="T2" fmla="*/ 0 w 80"/>
                <a:gd name="T3" fmla="*/ 0 h 96"/>
                <a:gd name="T4" fmla="*/ 40 w 80"/>
                <a:gd name="T5" fmla="*/ 96 h 96"/>
                <a:gd name="T6" fmla="*/ 80 w 80"/>
                <a:gd name="T7" fmla="*/ 0 h 96"/>
                <a:gd name="T8" fmla="*/ 40 w 8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6"/>
                <a:gd name="T17" fmla="*/ 80 w 80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6">
                  <a:moveTo>
                    <a:pt x="40" y="0"/>
                  </a:moveTo>
                  <a:lnTo>
                    <a:pt x="0" y="0"/>
                  </a:lnTo>
                  <a:lnTo>
                    <a:pt x="40" y="96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312" name="Rectangle 320"/>
          <p:cNvSpPr>
            <a:spLocks noChangeArrowheads="1"/>
          </p:cNvSpPr>
          <p:nvPr/>
        </p:nvSpPr>
        <p:spPr bwMode="auto">
          <a:xfrm>
            <a:off x="667034" y="3200400"/>
            <a:ext cx="16647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/>
                <a:cs typeface="Comic Sans MS"/>
              </a:rPr>
              <a:t>clonal expansion;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omic Sans MS"/>
                <a:cs typeface="Comic Sans MS"/>
              </a:rPr>
              <a:t>differentiation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13" name="Rectangle 322"/>
          <p:cNvSpPr>
            <a:spLocks noChangeArrowheads="1"/>
          </p:cNvSpPr>
          <p:nvPr/>
        </p:nvSpPr>
        <p:spPr bwMode="auto">
          <a:xfrm>
            <a:off x="3184525" y="3222625"/>
            <a:ext cx="17677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'activation' signal</a:t>
            </a:r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314" name="Rectangle 323"/>
          <p:cNvSpPr>
            <a:spLocks noChangeArrowheads="1"/>
          </p:cNvSpPr>
          <p:nvPr/>
        </p:nvSpPr>
        <p:spPr bwMode="auto">
          <a:xfrm>
            <a:off x="2971800" y="3429000"/>
            <a:ext cx="2347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but no clonal expansion</a:t>
            </a:r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315" name="Rectangle 326"/>
          <p:cNvSpPr>
            <a:spLocks noChangeArrowheads="1"/>
          </p:cNvSpPr>
          <p:nvPr/>
        </p:nvSpPr>
        <p:spPr bwMode="auto">
          <a:xfrm>
            <a:off x="4819650" y="1752600"/>
            <a:ext cx="649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present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316" name="Rectangle 327"/>
          <p:cNvSpPr>
            <a:spLocks noChangeArrowheads="1"/>
          </p:cNvSpPr>
          <p:nvPr/>
        </p:nvSpPr>
        <p:spPr bwMode="auto">
          <a:xfrm>
            <a:off x="5048250" y="1943100"/>
            <a:ext cx="226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Ag</a:t>
            </a:r>
            <a:endParaRPr lang="en-US">
              <a:latin typeface="Comic Sans MS"/>
              <a:cs typeface="Comic Sans MS"/>
            </a:endParaRPr>
          </a:p>
        </p:txBody>
      </p:sp>
      <p:sp>
        <p:nvSpPr>
          <p:cNvPr id="317" name="Rectangle 328"/>
          <p:cNvSpPr>
            <a:spLocks noChangeArrowheads="1"/>
          </p:cNvSpPr>
          <p:nvPr/>
        </p:nvSpPr>
        <p:spPr bwMode="auto">
          <a:xfrm>
            <a:off x="788988" y="609600"/>
            <a:ext cx="19334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T-independent (TI)</a:t>
            </a:r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318" name="Rectangle 330"/>
          <p:cNvSpPr>
            <a:spLocks noChangeArrowheads="1"/>
          </p:cNvSpPr>
          <p:nvPr/>
        </p:nvSpPr>
        <p:spPr bwMode="auto">
          <a:xfrm>
            <a:off x="4572000" y="635000"/>
            <a:ext cx="2225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T-cell dependent (TD)</a:t>
            </a:r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319" name="Line 331"/>
          <p:cNvSpPr>
            <a:spLocks noChangeShapeType="1"/>
          </p:cNvSpPr>
          <p:nvPr/>
        </p:nvSpPr>
        <p:spPr bwMode="auto">
          <a:xfrm>
            <a:off x="3695700" y="895350"/>
            <a:ext cx="4013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grpSp>
        <p:nvGrpSpPr>
          <p:cNvPr id="320" name="Group 341"/>
          <p:cNvGrpSpPr>
            <a:grpSpLocks/>
          </p:cNvGrpSpPr>
          <p:nvPr/>
        </p:nvGrpSpPr>
        <p:grpSpPr bwMode="auto">
          <a:xfrm>
            <a:off x="1074738" y="1403350"/>
            <a:ext cx="127000" cy="177800"/>
            <a:chOff x="960" y="1200"/>
            <a:chExt cx="80" cy="112"/>
          </a:xfrm>
        </p:grpSpPr>
        <p:sp>
          <p:nvSpPr>
            <p:cNvPr id="321" name="Line 332"/>
            <p:cNvSpPr>
              <a:spLocks noChangeShapeType="1"/>
            </p:cNvSpPr>
            <p:nvPr/>
          </p:nvSpPr>
          <p:spPr bwMode="auto">
            <a:xfrm>
              <a:off x="960" y="120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22" name="Line 333"/>
            <p:cNvSpPr>
              <a:spLocks noChangeShapeType="1"/>
            </p:cNvSpPr>
            <p:nvPr/>
          </p:nvSpPr>
          <p:spPr bwMode="auto">
            <a:xfrm>
              <a:off x="1000" y="1224"/>
              <a:ext cx="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23" name="Line 334"/>
            <p:cNvSpPr>
              <a:spLocks noChangeShapeType="1"/>
            </p:cNvSpPr>
            <p:nvPr/>
          </p:nvSpPr>
          <p:spPr bwMode="auto">
            <a:xfrm>
              <a:off x="960" y="1200"/>
              <a:ext cx="3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grpSp>
          <p:nvGrpSpPr>
            <p:cNvPr id="324" name="Group 338"/>
            <p:cNvGrpSpPr>
              <a:grpSpLocks/>
            </p:cNvGrpSpPr>
            <p:nvPr/>
          </p:nvGrpSpPr>
          <p:grpSpPr bwMode="auto">
            <a:xfrm>
              <a:off x="1000" y="1200"/>
              <a:ext cx="40" cy="88"/>
              <a:chOff x="1000" y="1200"/>
              <a:chExt cx="40" cy="88"/>
            </a:xfrm>
          </p:grpSpPr>
          <p:sp>
            <p:nvSpPr>
              <p:cNvPr id="327" name="Line 335"/>
              <p:cNvSpPr>
                <a:spLocks noChangeShapeType="1"/>
              </p:cNvSpPr>
              <p:nvPr/>
            </p:nvSpPr>
            <p:spPr bwMode="auto">
              <a:xfrm flipH="1">
                <a:off x="1008" y="120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328" name="Line 336"/>
              <p:cNvSpPr>
                <a:spLocks noChangeShapeType="1"/>
              </p:cNvSpPr>
              <p:nvPr/>
            </p:nvSpPr>
            <p:spPr bwMode="auto">
              <a:xfrm>
                <a:off x="1000" y="1232"/>
                <a:ext cx="1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  <p:sp>
            <p:nvSpPr>
              <p:cNvPr id="329" name="Line 337"/>
              <p:cNvSpPr>
                <a:spLocks noChangeShapeType="1"/>
              </p:cNvSpPr>
              <p:nvPr/>
            </p:nvSpPr>
            <p:spPr bwMode="auto">
              <a:xfrm flipH="1">
                <a:off x="1008" y="1200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325" name="Line 339"/>
            <p:cNvSpPr>
              <a:spLocks noChangeShapeType="1"/>
            </p:cNvSpPr>
            <p:nvPr/>
          </p:nvSpPr>
          <p:spPr bwMode="auto">
            <a:xfrm>
              <a:off x="1008" y="127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  <p:sp>
          <p:nvSpPr>
            <p:cNvPr id="326" name="Line 340"/>
            <p:cNvSpPr>
              <a:spLocks noChangeShapeType="1"/>
            </p:cNvSpPr>
            <p:nvPr/>
          </p:nvSpPr>
          <p:spPr bwMode="auto">
            <a:xfrm>
              <a:off x="1016" y="1272"/>
              <a:ext cx="1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omic Sans MS"/>
                <a:cs typeface="Comic Sans MS"/>
              </a:endParaRPr>
            </a:p>
          </p:txBody>
        </p:sp>
      </p:grpSp>
      <p:sp>
        <p:nvSpPr>
          <p:cNvPr id="330" name="Text Box 5"/>
          <p:cNvSpPr txBox="1">
            <a:spLocks noChangeArrowheads="1"/>
          </p:cNvSpPr>
          <p:nvPr/>
        </p:nvSpPr>
        <p:spPr bwMode="auto">
          <a:xfrm>
            <a:off x="76200" y="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T-independent and T-dependent antibody responses</a:t>
            </a:r>
          </a:p>
        </p:txBody>
      </p:sp>
      <p:sp>
        <p:nvSpPr>
          <p:cNvPr id="331" name="AutoShape 451"/>
          <p:cNvSpPr>
            <a:spLocks noChangeArrowheads="1"/>
          </p:cNvSpPr>
          <p:nvPr/>
        </p:nvSpPr>
        <p:spPr bwMode="auto">
          <a:xfrm>
            <a:off x="785813" y="1066800"/>
            <a:ext cx="1295400" cy="3048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32" name="AutoShape 452"/>
          <p:cNvSpPr>
            <a:spLocks noChangeArrowheads="1"/>
          </p:cNvSpPr>
          <p:nvPr/>
        </p:nvSpPr>
        <p:spPr bwMode="auto">
          <a:xfrm>
            <a:off x="6223000" y="1206500"/>
            <a:ext cx="330200" cy="1524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333" name="Rectangle 453"/>
          <p:cNvSpPr>
            <a:spLocks noChangeArrowheads="1"/>
          </p:cNvSpPr>
          <p:nvPr/>
        </p:nvSpPr>
        <p:spPr bwMode="auto">
          <a:xfrm>
            <a:off x="5740684" y="3200400"/>
            <a:ext cx="16647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clonal expansion;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omic Sans MS"/>
                <a:cs typeface="Comic Sans MS"/>
              </a:rPr>
              <a:t>differentiation </a:t>
            </a:r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334" name="Rectangle 454"/>
          <p:cNvSpPr>
            <a:spLocks noChangeArrowheads="1"/>
          </p:cNvSpPr>
          <p:nvPr/>
        </p:nvSpPr>
        <p:spPr bwMode="auto">
          <a:xfrm>
            <a:off x="1828800" y="2286000"/>
            <a:ext cx="523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BCR</a:t>
            </a:r>
          </a:p>
        </p:txBody>
      </p:sp>
      <p:sp>
        <p:nvSpPr>
          <p:cNvPr id="335" name="Rectangle 455"/>
          <p:cNvSpPr>
            <a:spLocks noChangeArrowheads="1"/>
          </p:cNvSpPr>
          <p:nvPr/>
        </p:nvSpPr>
        <p:spPr bwMode="auto">
          <a:xfrm>
            <a:off x="1219200" y="1066800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Ag</a:t>
            </a:r>
          </a:p>
        </p:txBody>
      </p:sp>
      <p:sp>
        <p:nvSpPr>
          <p:cNvPr id="336" name="Rectangle 456"/>
          <p:cNvSpPr>
            <a:spLocks noChangeArrowheads="1"/>
          </p:cNvSpPr>
          <p:nvPr/>
        </p:nvSpPr>
        <p:spPr bwMode="auto">
          <a:xfrm>
            <a:off x="3846513" y="990600"/>
            <a:ext cx="42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Ag</a:t>
            </a:r>
          </a:p>
        </p:txBody>
      </p:sp>
      <p:sp>
        <p:nvSpPr>
          <p:cNvPr id="337" name="Rectangle 457"/>
          <p:cNvSpPr>
            <a:spLocks noChangeArrowheads="1"/>
          </p:cNvSpPr>
          <p:nvPr/>
        </p:nvSpPr>
        <p:spPr bwMode="auto">
          <a:xfrm>
            <a:off x="6172200" y="947738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/>
                <a:cs typeface="Comic Sans MS"/>
              </a:rPr>
              <a:t>Ag</a:t>
            </a:r>
          </a:p>
        </p:txBody>
      </p:sp>
      <p:sp>
        <p:nvSpPr>
          <p:cNvPr id="338" name="Content Placeholder 337"/>
          <p:cNvSpPr txBox="1">
            <a:spLocks/>
          </p:cNvSpPr>
          <p:nvPr/>
        </p:nvSpPr>
        <p:spPr>
          <a:xfrm>
            <a:off x="0" y="3886200"/>
            <a:ext cx="9144000" cy="2971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1" u="sng" dirty="0">
                <a:latin typeface="Comic Sans MS"/>
                <a:ea typeface="ＭＳ Ｐゴシック" charset="0"/>
                <a:cs typeface="Comic Sans MS"/>
              </a:rPr>
              <a:t>T-independent 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antigens are multivalent (e.g. bacterial polysaccharides or repeating determinants on the surface of viruses)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responses are fast (within 1-2 days) and predominantly 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IgM</a:t>
            </a:r>
            <a:endParaRPr lang="en-US" sz="1800" dirty="0">
              <a:latin typeface="Comic Sans MS"/>
              <a:ea typeface="ＭＳ Ｐゴシック" charset="0"/>
              <a:cs typeface="Comic Sans MS"/>
            </a:endParaRP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weak in infants and young children</a:t>
            </a:r>
          </a:p>
          <a:p>
            <a:pPr>
              <a:lnSpc>
                <a:spcPct val="110000"/>
              </a:lnSpc>
            </a:pPr>
            <a:r>
              <a:rPr lang="en-US" sz="1800" b="1" u="sng" dirty="0">
                <a:latin typeface="Comic Sans MS"/>
                <a:ea typeface="ＭＳ Ｐゴシック" charset="0"/>
                <a:cs typeface="Comic Sans MS"/>
              </a:rPr>
              <a:t>T-dependent 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antigens must contain a protein component (true of most antigens) so that T cell help can be received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responses slower (several days), produce all 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Ig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isotypes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 (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IgM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, 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IgG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, IgA, </a:t>
            </a:r>
            <a:r>
              <a:rPr lang="en-US" sz="1800" dirty="0" err="1">
                <a:latin typeface="Comic Sans MS"/>
                <a:ea typeface="ＭＳ Ｐゴシック" charset="0"/>
                <a:cs typeface="Comic Sans MS"/>
              </a:rPr>
              <a:t>IgE</a:t>
            </a: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omic Sans MS"/>
                <a:ea typeface="ＭＳ Ｐゴシック" charset="0"/>
                <a:cs typeface="Comic Sans MS"/>
              </a:rPr>
              <a:t>stronger and can lead to antibody affinity maturation and memory</a:t>
            </a:r>
          </a:p>
          <a:p>
            <a:endParaRPr lang="en-US" sz="1800" dirty="0"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65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8</a:t>
            </a:fld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4" name="Text Box 89"/>
          <p:cNvSpPr txBox="1">
            <a:spLocks noChangeArrowheads="1"/>
          </p:cNvSpPr>
          <p:nvPr/>
        </p:nvSpPr>
        <p:spPr bwMode="auto">
          <a:xfrm>
            <a:off x="1371600" y="0"/>
            <a:ext cx="695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3"/>
                </a:solidFill>
                <a:latin typeface="Comic Sans MS" pitchFamily="26" charset="0"/>
              </a:rPr>
              <a:t>Steps in T-dependent B cell activation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32201" y="1603801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Initial T-B interaction </a:t>
            </a:r>
          </a:p>
        </p:txBody>
      </p:sp>
      <p:pic>
        <p:nvPicPr>
          <p:cNvPr id="9" name="Picture 8" descr="f007-007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823282"/>
            <a:ext cx="7772400" cy="26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0"/>
            <a:ext cx="914400" cy="457200"/>
          </a:xfrm>
        </p:spPr>
        <p:txBody>
          <a:bodyPr/>
          <a:lstStyle/>
          <a:p>
            <a:fld id="{4B71D4B5-BC6B-3945-B69C-2FC0DB05701A}" type="slidenum">
              <a:rPr lang="en-US" smtClean="0">
                <a:latin typeface="Comic Sans MS" panose="030F0902030302020204" pitchFamily="66" charset="0"/>
              </a:rPr>
              <a:pPr/>
              <a:t>9</a:t>
            </a:fld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18" name="Text Box 89"/>
          <p:cNvSpPr txBox="1">
            <a:spLocks noChangeArrowheads="1"/>
          </p:cNvSpPr>
          <p:nvPr/>
        </p:nvSpPr>
        <p:spPr bwMode="auto">
          <a:xfrm>
            <a:off x="1371600" y="0"/>
            <a:ext cx="695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3"/>
                </a:solidFill>
                <a:latin typeface="Comic Sans MS" pitchFamily="26" charset="0"/>
              </a:rPr>
              <a:t>Steps in T-dependent B cell activation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32201" y="1603801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Initial T-B interaction 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32201" y="4499401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B cell activation </a:t>
            </a:r>
          </a:p>
        </p:txBody>
      </p:sp>
      <p:pic>
        <p:nvPicPr>
          <p:cNvPr id="7" name="Picture 6" descr="f007-007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6" y="838200"/>
            <a:ext cx="7514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26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ＭＳ Ｐゴシック" pitchFamily="26" charset="-128"/>
            <a:cs typeface="ＭＳ Ｐゴシック" pitchFamily="2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ＭＳ Ｐゴシック" pitchFamily="26" charset="-128"/>
            <a:cs typeface="ＭＳ Ｐゴシック" pitchFamily="2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765</Words>
  <Application>Microsoft Macintosh PowerPoint</Application>
  <PresentationFormat>On-screen Show (4:3)</PresentationFormat>
  <Paragraphs>166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Comic Sans MS</vt:lpstr>
      <vt:lpstr>Symbol</vt:lpstr>
      <vt:lpstr>Blank Presentation</vt:lpstr>
      <vt:lpstr>PowerPoint Presentation</vt:lpstr>
      <vt:lpstr>Lecture outline</vt:lpstr>
      <vt:lpstr>Principles of humoral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germinal center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Abul Abbas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course on Basic Immunology</dc:title>
  <dc:creator>Abul Abbas</dc:creator>
  <cp:lastModifiedBy>Abbas, Abul</cp:lastModifiedBy>
  <cp:revision>257</cp:revision>
  <dcterms:created xsi:type="dcterms:W3CDTF">2012-10-17T11:32:26Z</dcterms:created>
  <dcterms:modified xsi:type="dcterms:W3CDTF">2019-12-01T14:46:30Z</dcterms:modified>
</cp:coreProperties>
</file>